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5" r:id="rId4"/>
    <p:sldId id="258" r:id="rId5"/>
    <p:sldId id="259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6" r:id="rId45"/>
    <p:sldId id="260" r:id="rId46"/>
    <p:sldId id="307" r:id="rId47"/>
    <p:sldId id="309" r:id="rId48"/>
    <p:sldId id="310" r:id="rId49"/>
    <p:sldId id="311" r:id="rId50"/>
    <p:sldId id="312" r:id="rId51"/>
    <p:sldId id="308" r:id="rId52"/>
    <p:sldId id="313" r:id="rId53"/>
    <p:sldId id="314" r:id="rId54"/>
    <p:sldId id="261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6" r:id="rId74"/>
    <p:sldId id="334" r:id="rId75"/>
    <p:sldId id="335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57" r:id="rId84"/>
    <p:sldId id="344" r:id="rId85"/>
    <p:sldId id="345" r:id="rId86"/>
    <p:sldId id="346" r:id="rId87"/>
    <p:sldId id="347" r:id="rId88"/>
    <p:sldId id="349" r:id="rId89"/>
    <p:sldId id="350" r:id="rId90"/>
    <p:sldId id="351" r:id="rId91"/>
    <p:sldId id="352" r:id="rId92"/>
    <p:sldId id="356" r:id="rId93"/>
    <p:sldId id="354" r:id="rId9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4C6B0-BC6F-5F10-F3C4-244490018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CC98778-BDA5-2974-51D8-3E2206A25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D9F8C0-9065-2CD1-FFAB-92BD1F6B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D6BDA3-55A1-9E60-8D43-BD60978A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D2459A-E2BF-F37E-B866-FAE6646E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94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8E7378-91EE-5DAE-2527-BD4CC812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D52181-DB8A-8B63-BBED-5D1425CC9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5D5634-2854-7B75-6279-96701E41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26A574-13A0-92DD-D566-10F998C2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DF3894-F9E4-1FF9-DDF5-E9899ADB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72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5BA7481-44C3-0902-BF7A-A65FB35EA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FE897-B962-1DEB-EB42-BF27B423B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2CC43A-FE18-04FA-58CE-884606BC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098D-B513-FB16-DE73-B421DD600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26C762-A343-85CE-BADE-99C58795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1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3B35C6-5A85-CAD5-9F3C-468906DB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E88D50-F87A-8FEA-D6CD-E8722DD5E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94D99C-1738-300D-8365-F77B83EF7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41C95E-D565-9554-205C-E6B87A63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F8387-F9B6-B0FD-AA02-65C74AFA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17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B6CC7F-0303-056D-A492-2EABD62E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04716F-A396-15E9-F70B-66A84EB16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705EBA-1569-F8EA-83FA-BEC9ACBD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712358-2666-4854-949A-F157EAC2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66D742-DB80-3EBD-D418-095FF11C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76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E3F02-24C8-B4BD-0090-FEE6606E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0B4742-0D47-4794-E797-9A8E85EB6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4A3A0-8506-BDBC-C719-01FBB1DC6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F3EE97-740A-5A27-5689-FF75FFCC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AF81B3-9FC2-1A8F-C6F6-396391CB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2ED98-CF8F-47C1-8DF9-5335CF3F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06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31E89-CE47-5013-D554-FAD09651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DC870C-D5D7-266D-1CF5-A47DB10A6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7D225F-134E-4C77-C533-EC0200F59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8CDAE6F-B258-98B2-20F3-692FFB6B7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4331DB6-4EA3-7337-EDEE-69446686D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4A3DFD-A5FF-D98F-5377-9559AB7B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1E0F95A-76B6-3659-62F6-DF77DF8C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C7C956-31EB-9DAD-8E39-737A1971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10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2328F7-AEF9-70BD-6DE8-AF2587AA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A225B7-BD59-E507-A3F3-BED16803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BE3CDE2-9388-739C-DDE2-0F207CAB7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477D6D-33E3-566A-1853-63ACA084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59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AD75ECB-092E-50DB-0991-CE02D22D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1B435B-0B6D-2C90-CD55-8049E1B8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94D255-E9C7-5EB5-8177-0561B956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40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F9798E-15B6-7775-BCA3-A4918C0A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671D46-837D-2DE7-CEE0-8BF84D617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32824F-F933-3FFB-DBCA-9EB40D297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4CA77-8044-91CB-C3C0-29D548D2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165833-75C5-15BF-1788-112F32D2B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DC2B7B-E74C-5375-F2C5-71425760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51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1B-F873-09EA-DA78-97515587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B14129F-C5F5-C82C-7834-201F4E6E0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DF45E8-B288-00DB-556B-5D9D6EBB2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E5E47-C47A-8EF1-6D3C-4EC1DC55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260AF1-B65B-8D5E-E64E-2595CA76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D31057-8794-E0A0-8C68-B47967CD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22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3DEE06-3D11-C62C-A165-5106B92A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19F319-580F-0D9F-6FCC-4286716C8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131438-DC97-05A4-FE8B-444B85B2E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6A879-0C2B-452A-B121-5FC450322CAF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F29666-3546-DC82-A096-20EC1161C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5A5EB0-DFAA-7323-F7EF-B7D0F4E64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70EA8-E52E-4DCD-B7C2-4F5AD80B7A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2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benchmar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ECF54A-8EC1-2EAE-FA91-238478B203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C++</a:t>
            </a:r>
            <a:r>
              <a:rPr lang="zh-CN" altLang="en-US" dirty="0"/>
              <a:t>调试工具函数介绍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8EEEF61-89CD-4EB0-F0CB-0DE4BF7D70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李建聪</a:t>
            </a:r>
            <a:endParaRPr lang="en-US" altLang="zh-CN" dirty="0"/>
          </a:p>
          <a:p>
            <a:r>
              <a:rPr lang="en-US" altLang="zh-CN"/>
              <a:t>2022_11_04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147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转换字符串 </a:t>
            </a:r>
            <a:r>
              <a:rPr lang="en-US" altLang="zh-CN" dirty="0" err="1"/>
              <a:t>to_string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特殊类型的重载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556F04-EA2B-5EB5-C291-532154C65343}"/>
              </a:ext>
            </a:extLst>
          </p:cNvPr>
          <p:cNvSpPr/>
          <p:nvPr/>
        </p:nvSpPr>
        <p:spPr>
          <a:xfrm>
            <a:off x="7505972" y="730204"/>
            <a:ext cx="467068" cy="22366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DCA2265-2E8D-9B11-0500-DA96B0794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5583"/>
            <a:ext cx="5749537" cy="3878119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BC0B84B6-835A-DBEB-0B97-B2AA75C87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A7672C8-3942-AE6A-13F9-AF680A7A0593}"/>
              </a:ext>
            </a:extLst>
          </p:cNvPr>
          <p:cNvSpPr/>
          <p:nvPr/>
        </p:nvSpPr>
        <p:spPr>
          <a:xfrm>
            <a:off x="7584915" y="608605"/>
            <a:ext cx="1381467" cy="34526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29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 </a:t>
            </a:r>
            <a:r>
              <a:rPr lang="zh-CN" altLang="en-US" dirty="0"/>
              <a:t>是如何拼接字符串的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556F04-EA2B-5EB5-C291-532154C65343}"/>
              </a:ext>
            </a:extLst>
          </p:cNvPr>
          <p:cNvSpPr/>
          <p:nvPr/>
        </p:nvSpPr>
        <p:spPr>
          <a:xfrm>
            <a:off x="8190130" y="1230164"/>
            <a:ext cx="1328840" cy="26963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D69AD3-D051-8C99-5C31-611EF57DA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79" y="2805586"/>
            <a:ext cx="6782828" cy="3168027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5B1AD346-3BA6-7423-026D-D256BD2F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5B2837C-AB6A-0552-9C4A-B932D61910F7}"/>
              </a:ext>
            </a:extLst>
          </p:cNvPr>
          <p:cNvSpPr/>
          <p:nvPr/>
        </p:nvSpPr>
        <p:spPr>
          <a:xfrm>
            <a:off x="7984283" y="960524"/>
            <a:ext cx="705806" cy="26964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4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C++ </a:t>
            </a:r>
            <a:r>
              <a:rPr lang="zh-CN" altLang="en-US" dirty="0"/>
              <a:t>是如何拼接字符串的</a:t>
            </a:r>
            <a:r>
              <a:rPr lang="en-US" altLang="zh-CN" dirty="0"/>
              <a:t>?</a:t>
            </a:r>
          </a:p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82531F-89F5-7974-4B44-545CEFAE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2" y="2306161"/>
            <a:ext cx="5374567" cy="387080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8190130" y="1230164"/>
            <a:ext cx="1328840" cy="26963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901A52DD-51D6-899D-4AF9-F07643CA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A54D79F-205F-3029-6228-E09ACBFC9761}"/>
              </a:ext>
            </a:extLst>
          </p:cNvPr>
          <p:cNvSpPr/>
          <p:nvPr/>
        </p:nvSpPr>
        <p:spPr>
          <a:xfrm>
            <a:off x="7984283" y="960524"/>
            <a:ext cx="705806" cy="26964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729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C++ </a:t>
            </a:r>
            <a:r>
              <a:rPr lang="zh-CN" altLang="en-US" dirty="0"/>
              <a:t>是如何拼接字符串的</a:t>
            </a:r>
            <a:r>
              <a:rPr lang="en-US" altLang="zh-CN" dirty="0"/>
              <a:t>?</a:t>
            </a:r>
          </a:p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8190130" y="1230164"/>
            <a:ext cx="1328840" cy="26963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06B47E-BD5B-A917-2D85-AE77F2E0D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6" y="2914570"/>
            <a:ext cx="6210026" cy="3578306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98E01056-8DAE-3F4D-C0A2-6775DF1BB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9DAC502-E822-C6E3-7C65-19F533D3D00B}"/>
              </a:ext>
            </a:extLst>
          </p:cNvPr>
          <p:cNvSpPr/>
          <p:nvPr/>
        </p:nvSpPr>
        <p:spPr>
          <a:xfrm>
            <a:off x="8359252" y="1216105"/>
            <a:ext cx="1159717" cy="26964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83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C++ </a:t>
            </a:r>
            <a:r>
              <a:rPr lang="zh-CN" altLang="en-US" dirty="0"/>
              <a:t>是如何拼接字符串的</a:t>
            </a:r>
            <a:r>
              <a:rPr lang="en-US" altLang="zh-CN" dirty="0"/>
              <a:t>?</a:t>
            </a:r>
          </a:p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8190130" y="1230164"/>
            <a:ext cx="1328840" cy="26963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377717-A2EC-A0C9-A9B5-16D448328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01129"/>
            <a:ext cx="7621645" cy="3710713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BE778344-56B2-1971-A532-285E1BC1C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8F386D-E86C-965E-E1F7-6B9E12C958E8}"/>
              </a:ext>
            </a:extLst>
          </p:cNvPr>
          <p:cNvSpPr/>
          <p:nvPr/>
        </p:nvSpPr>
        <p:spPr>
          <a:xfrm>
            <a:off x="8359252" y="1216105"/>
            <a:ext cx="1159717" cy="26964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242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string_stream</a:t>
            </a:r>
            <a:r>
              <a:rPr lang="en-US" altLang="zh-CN" dirty="0"/>
              <a:t> </a:t>
            </a:r>
            <a:r>
              <a:rPr lang="zh-CN" altLang="en-US" dirty="0"/>
              <a:t>是如何拼接字符串的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8394061" y="1636418"/>
            <a:ext cx="1328840" cy="26963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F8C867E-A31B-E62C-0217-449C7F6DA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50097"/>
            <a:ext cx="8147918" cy="3322112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19B51627-A170-C4F7-7305-AFF29A36A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D833F4C-6EEC-4A27-627D-01343D710E60}"/>
              </a:ext>
            </a:extLst>
          </p:cNvPr>
          <p:cNvSpPr/>
          <p:nvPr/>
        </p:nvSpPr>
        <p:spPr>
          <a:xfrm>
            <a:off x="8359252" y="1216105"/>
            <a:ext cx="1159717" cy="26964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221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string_stream</a:t>
            </a:r>
            <a:r>
              <a:rPr lang="en-US" altLang="zh-CN" dirty="0"/>
              <a:t> </a:t>
            </a:r>
            <a:r>
              <a:rPr lang="zh-CN" altLang="en-US" dirty="0"/>
              <a:t>是如何实现的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9722901" y="1499880"/>
            <a:ext cx="335499" cy="38154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90D664-8AD7-D9C9-271E-DBD9A5F67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4" y="2273437"/>
            <a:ext cx="4969251" cy="4538513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F34074F8-5BC7-3961-E91B-74D05FD18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1F07D3B-C7C8-35B6-4CCC-A29365E3AF4F}"/>
              </a:ext>
            </a:extLst>
          </p:cNvPr>
          <p:cNvSpPr/>
          <p:nvPr/>
        </p:nvSpPr>
        <p:spPr>
          <a:xfrm>
            <a:off x="7984282" y="966124"/>
            <a:ext cx="771591" cy="27061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108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解析调用过程</a:t>
            </a:r>
            <a:r>
              <a:rPr lang="en-US" altLang="zh-CN" dirty="0"/>
              <a:t>: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8394061" y="1636418"/>
            <a:ext cx="1328840" cy="26963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370671-F6B1-4FB1-6299-5D6EA90DA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63731"/>
            <a:ext cx="5924413" cy="3929144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5C4F4EAD-CCEC-9EBE-FBDB-F2A4E25FD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AE8628-7A12-D02D-772C-0DC43B32FF13}"/>
              </a:ext>
            </a:extLst>
          </p:cNvPr>
          <p:cNvSpPr/>
          <p:nvPr/>
        </p:nvSpPr>
        <p:spPr>
          <a:xfrm>
            <a:off x="7984283" y="966124"/>
            <a:ext cx="679494" cy="26963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2792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string_stream</a:t>
            </a:r>
            <a:r>
              <a:rPr lang="zh-CN" altLang="en-US" dirty="0"/>
              <a:t>对其他复杂类型的处理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9782106" y="1980104"/>
            <a:ext cx="670999" cy="33549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D9DA288-A94D-3EBE-A892-20AB00A06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1293"/>
            <a:ext cx="6898019" cy="3884873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0AADEE33-DA3F-81CB-6938-592FFDF3F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7F92E0B-3E8D-B166-0162-2735CF48B766}"/>
              </a:ext>
            </a:extLst>
          </p:cNvPr>
          <p:cNvSpPr/>
          <p:nvPr/>
        </p:nvSpPr>
        <p:spPr>
          <a:xfrm>
            <a:off x="9681515" y="1920993"/>
            <a:ext cx="771590" cy="39461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872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string_stream</a:t>
            </a:r>
            <a:r>
              <a:rPr lang="en-US" altLang="zh-CN" dirty="0"/>
              <a:t> </a:t>
            </a:r>
            <a:r>
              <a:rPr lang="zh-CN" altLang="en-US" dirty="0"/>
              <a:t>如何转换为 </a:t>
            </a:r>
            <a:r>
              <a:rPr lang="en-US" altLang="zh-CN" dirty="0"/>
              <a:t>std::string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9782106" y="1980104"/>
            <a:ext cx="670999" cy="33549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FE55BC-D039-52AC-1457-23A515946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8814"/>
            <a:ext cx="4277753" cy="4124061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5D90613A-0BA7-F065-AE5A-4C2C673B6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A771B53-D65A-3256-639C-CD1D7CE88BD0}"/>
              </a:ext>
            </a:extLst>
          </p:cNvPr>
          <p:cNvSpPr/>
          <p:nvPr/>
        </p:nvSpPr>
        <p:spPr>
          <a:xfrm>
            <a:off x="8359253" y="1690688"/>
            <a:ext cx="383464" cy="2104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423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9A560-2B60-0FAE-B9FC-2D5EEAE1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热身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1477CD-7856-ACDF-2120-8144A87A9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传入中兴 </a:t>
            </a:r>
            <a:r>
              <a:rPr lang="en-US" altLang="zh-CN" dirty="0"/>
              <a:t>SDK </a:t>
            </a:r>
            <a:r>
              <a:rPr lang="zh-CN" altLang="en-US" dirty="0"/>
              <a:t>的 </a:t>
            </a:r>
            <a:r>
              <a:rPr lang="en-US" altLang="zh-CN" dirty="0" err="1"/>
              <a:t>Json</a:t>
            </a:r>
            <a:r>
              <a:rPr lang="en-US" altLang="zh-CN" dirty="0"/>
              <a:t> </a:t>
            </a:r>
            <a:r>
              <a:rPr lang="zh-CN" altLang="en-US" dirty="0"/>
              <a:t>报文，我们如何保证它是正确的？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5822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r>
              <a:rPr lang="en-US" altLang="zh-CN" dirty="0"/>
              <a:t> </a:t>
            </a:r>
            <a:r>
              <a:rPr lang="zh-CN" altLang="en-US" dirty="0"/>
              <a:t>打印结构体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9782106" y="1825625"/>
            <a:ext cx="1059126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27BC37E-116D-E09E-B372-6A6965820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40592"/>
            <a:ext cx="4923920" cy="4192645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1C54378A-725F-07F4-6643-9E02DE9CB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B79602B-B234-F188-D480-2E254222F3E1}"/>
              </a:ext>
            </a:extLst>
          </p:cNvPr>
          <p:cNvSpPr/>
          <p:nvPr/>
        </p:nvSpPr>
        <p:spPr>
          <a:xfrm>
            <a:off x="9720984" y="1813588"/>
            <a:ext cx="1120247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7035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string_stream</a:t>
            </a:r>
            <a:r>
              <a:rPr lang="en-US" altLang="zh-CN" dirty="0"/>
              <a:t> </a:t>
            </a:r>
            <a:r>
              <a:rPr lang="zh-CN" altLang="en-US" dirty="0"/>
              <a:t>如何打印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9782106" y="1825625"/>
            <a:ext cx="1059126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8781315-4AEC-0F4F-22B0-718EDD75C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9671"/>
            <a:ext cx="7055901" cy="3786630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E276FA06-C109-65DF-0AC4-785F17DD2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CCA60B3-926E-4202-8A1E-27405789A393}"/>
              </a:ext>
            </a:extLst>
          </p:cNvPr>
          <p:cNvSpPr/>
          <p:nvPr/>
        </p:nvSpPr>
        <p:spPr>
          <a:xfrm>
            <a:off x="9720984" y="1813588"/>
            <a:ext cx="1120247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7727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考虑如下情况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9782106" y="1825625"/>
            <a:ext cx="1059126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668C54-443C-34A6-F1BD-14FB94A2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7984"/>
            <a:ext cx="5924413" cy="415074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CDC2384-A0A6-56E1-3A3C-9560032618F5}"/>
              </a:ext>
            </a:extLst>
          </p:cNvPr>
          <p:cNvSpPr/>
          <p:nvPr/>
        </p:nvSpPr>
        <p:spPr>
          <a:xfrm>
            <a:off x="1625965" y="3710228"/>
            <a:ext cx="715952" cy="18529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3695666D-E76F-B453-B4A1-D4EE3620E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EC5300-8D23-A32F-A326-D4FAE6A5580A}"/>
              </a:ext>
            </a:extLst>
          </p:cNvPr>
          <p:cNvSpPr/>
          <p:nvPr/>
        </p:nvSpPr>
        <p:spPr>
          <a:xfrm>
            <a:off x="9720984" y="1813588"/>
            <a:ext cx="1120247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0603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解决方案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9782106" y="1825625"/>
            <a:ext cx="1059126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676F81D-45E0-540D-B55C-20059BC1E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82891"/>
            <a:ext cx="6582243" cy="381681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BE75C4B-BBE7-0A6C-FC74-7A16F786D41B}"/>
              </a:ext>
            </a:extLst>
          </p:cNvPr>
          <p:cNvSpPr/>
          <p:nvPr/>
        </p:nvSpPr>
        <p:spPr>
          <a:xfrm>
            <a:off x="1875944" y="4846215"/>
            <a:ext cx="564649" cy="1796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A7FE7CB1-E6B9-FC0F-A6C1-320215786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B77F6-6E1C-79C3-467E-0AACF86FB1B9}"/>
              </a:ext>
            </a:extLst>
          </p:cNvPr>
          <p:cNvSpPr/>
          <p:nvPr/>
        </p:nvSpPr>
        <p:spPr>
          <a:xfrm>
            <a:off x="9720984" y="1813588"/>
            <a:ext cx="1120247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3437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string_stream</a:t>
            </a:r>
            <a:r>
              <a:rPr lang="en-US" altLang="zh-CN" dirty="0"/>
              <a:t> </a:t>
            </a:r>
            <a:r>
              <a:rPr lang="zh-CN" altLang="en-US" dirty="0"/>
              <a:t>与 </a:t>
            </a:r>
            <a:r>
              <a:rPr lang="en-US" altLang="zh-CN" dirty="0" err="1"/>
              <a:t>GosLog</a:t>
            </a:r>
            <a:r>
              <a:rPr lang="en-US" altLang="zh-CN" dirty="0"/>
              <a:t> </a:t>
            </a:r>
            <a:r>
              <a:rPr lang="zh-CN" altLang="en-US" dirty="0"/>
              <a:t>的适配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A73059-5CC9-88EB-3C67-6BB7D2F2C246}"/>
              </a:ext>
            </a:extLst>
          </p:cNvPr>
          <p:cNvSpPr/>
          <p:nvPr/>
        </p:nvSpPr>
        <p:spPr>
          <a:xfrm>
            <a:off x="8379190" y="2332929"/>
            <a:ext cx="1503845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D30C40B-A315-D396-841C-F4530659F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3073"/>
            <a:ext cx="8832073" cy="3599802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086EC2EC-2760-B9D8-68C5-A5B002FC2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01AEA-489B-2727-C385-46BE22F39A23}"/>
              </a:ext>
            </a:extLst>
          </p:cNvPr>
          <p:cNvSpPr/>
          <p:nvPr/>
        </p:nvSpPr>
        <p:spPr>
          <a:xfrm>
            <a:off x="8379190" y="2320891"/>
            <a:ext cx="1503845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2975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宏定义 </a:t>
            </a:r>
            <a:r>
              <a:rPr lang="en-US" altLang="zh-CN" dirty="0"/>
              <a:t>DBG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E8C19B5-6699-5DBD-BFE5-10868E70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2374"/>
            <a:ext cx="11228000" cy="305458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8379190" y="2332929"/>
            <a:ext cx="1503845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52F71CD7-F9B8-C453-DE2C-081A2F1D0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6F0D1D1-E425-834C-D5BC-81A9C70FC41E}"/>
              </a:ext>
            </a:extLst>
          </p:cNvPr>
          <p:cNvSpPr/>
          <p:nvPr/>
        </p:nvSpPr>
        <p:spPr>
          <a:xfrm>
            <a:off x="8379190" y="2320891"/>
            <a:ext cx="1503845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4174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DBG </a:t>
            </a:r>
            <a:r>
              <a:rPr lang="zh-CN" altLang="en-US" dirty="0"/>
              <a:t>给日志带来的改变</a:t>
            </a:r>
            <a:endParaRPr lang="en-US" altLang="zh-CN" dirty="0"/>
          </a:p>
          <a:p>
            <a:pPr lvl="1"/>
            <a:r>
              <a:rPr lang="zh-CN" altLang="en-US" dirty="0"/>
              <a:t>省去了输入变量名称</a:t>
            </a:r>
            <a:r>
              <a:rPr lang="zh-CN" altLang="en-US"/>
              <a:t>的过程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8379190" y="2332929"/>
            <a:ext cx="1503845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8D4496-A0A4-7D26-9A6D-D538E419B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4525"/>
            <a:ext cx="9538830" cy="3598278"/>
          </a:xfrm>
          <a:prstGeom prst="rect">
            <a:avLst/>
          </a:prstGeom>
        </p:spPr>
      </p:pic>
      <p:pic>
        <p:nvPicPr>
          <p:cNvPr id="9" name="内容占位符 6">
            <a:extLst>
              <a:ext uri="{FF2B5EF4-FFF2-40B4-BE49-F238E27FC236}">
                <a16:creationId xmlns:a16="http://schemas.microsoft.com/office/drawing/2014/main" id="{303F5754-9235-8019-C35C-168A774A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2723CDB-9B42-0AE1-7A23-FAEFB1E29F28}"/>
              </a:ext>
            </a:extLst>
          </p:cNvPr>
          <p:cNvSpPr/>
          <p:nvPr/>
        </p:nvSpPr>
        <p:spPr>
          <a:xfrm>
            <a:off x="8379190" y="2320891"/>
            <a:ext cx="1503845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237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DBG </a:t>
            </a:r>
            <a:r>
              <a:rPr lang="zh-CN" altLang="en-US" dirty="0"/>
              <a:t>给日志带来的改变</a:t>
            </a:r>
            <a:endParaRPr lang="en-US" altLang="zh-CN" dirty="0"/>
          </a:p>
          <a:p>
            <a:pPr lvl="1"/>
            <a:r>
              <a:rPr lang="zh-CN" altLang="en-US" dirty="0"/>
              <a:t>使用单一占位符 </a:t>
            </a:r>
            <a:r>
              <a:rPr lang="en-US" altLang="zh-CN" dirty="0"/>
              <a:t>`%s`</a:t>
            </a:r>
          </a:p>
          <a:p>
            <a:pPr lvl="1"/>
            <a:r>
              <a:rPr lang="zh-CN" altLang="en-US" dirty="0"/>
              <a:t>规避了占位符错误导致的崩溃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8379190" y="2332929"/>
            <a:ext cx="1503845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CD2E7F-AC1A-19C9-ABB4-900B1F94B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60465"/>
            <a:ext cx="5419203" cy="32450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D3836A-2421-832C-E449-1C38D378D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60465"/>
            <a:ext cx="11177392" cy="2567288"/>
          </a:xfrm>
          <a:prstGeom prst="rect">
            <a:avLst/>
          </a:prstGeom>
        </p:spPr>
      </p:pic>
      <p:pic>
        <p:nvPicPr>
          <p:cNvPr id="13" name="内容占位符 6">
            <a:extLst>
              <a:ext uri="{FF2B5EF4-FFF2-40B4-BE49-F238E27FC236}">
                <a16:creationId xmlns:a16="http://schemas.microsoft.com/office/drawing/2014/main" id="{5E202BC4-3407-17D0-B373-D91C7ED2F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4F1392E-628E-E8DB-4892-A3C988DA496E}"/>
              </a:ext>
            </a:extLst>
          </p:cNvPr>
          <p:cNvSpPr/>
          <p:nvPr/>
        </p:nvSpPr>
        <p:spPr>
          <a:xfrm>
            <a:off x="8379190" y="2320891"/>
            <a:ext cx="1503845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487CC-EEF8-B97C-AFC9-28500B3C3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67402"/>
            <a:ext cx="9200000" cy="4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7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DBG </a:t>
            </a:r>
            <a:r>
              <a:rPr lang="zh-CN" altLang="en-US" dirty="0"/>
              <a:t>给日志带来的改变</a:t>
            </a:r>
            <a:endParaRPr lang="en-US" altLang="zh-CN" dirty="0"/>
          </a:p>
          <a:p>
            <a:pPr lvl="1"/>
            <a:r>
              <a:rPr lang="zh-CN" altLang="en-US" dirty="0"/>
              <a:t>可以打印结构体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8379190" y="2332929"/>
            <a:ext cx="1503845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874928-37F3-C47C-FEAC-A10F2F37C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95690"/>
            <a:ext cx="5773615" cy="40791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F77569-4810-6942-6D9D-8C82DAE2A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20887"/>
            <a:ext cx="11058739" cy="2998021"/>
          </a:xfrm>
          <a:prstGeom prst="rect">
            <a:avLst/>
          </a:prstGeom>
        </p:spPr>
      </p:pic>
      <p:pic>
        <p:nvPicPr>
          <p:cNvPr id="11" name="内容占位符 6">
            <a:extLst>
              <a:ext uri="{FF2B5EF4-FFF2-40B4-BE49-F238E27FC236}">
                <a16:creationId xmlns:a16="http://schemas.microsoft.com/office/drawing/2014/main" id="{21E40F21-EAC2-409A-8583-4CADEBCDA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0645FB7-5506-18EA-9F95-E7F27A0586D7}"/>
              </a:ext>
            </a:extLst>
          </p:cNvPr>
          <p:cNvSpPr/>
          <p:nvPr/>
        </p:nvSpPr>
        <p:spPr>
          <a:xfrm>
            <a:off x="8379190" y="2320891"/>
            <a:ext cx="1503845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39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br>
              <a:rPr lang="en-US" altLang="zh-CN" dirty="0"/>
            </a:br>
            <a:r>
              <a:rPr lang="zh-CN" altLang="en-US" dirty="0"/>
              <a:t>拼接字符串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DBG </a:t>
            </a:r>
            <a:r>
              <a:rPr lang="zh-CN" altLang="en-US" dirty="0"/>
              <a:t>给日志带来的改变</a:t>
            </a:r>
            <a:endParaRPr lang="en-US" altLang="zh-CN" dirty="0"/>
          </a:p>
          <a:p>
            <a:pPr lvl="1"/>
            <a:r>
              <a:rPr lang="zh-CN" altLang="en-US" dirty="0"/>
              <a:t>可以打印结构体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8379190" y="2332929"/>
            <a:ext cx="1503845" cy="1544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874928-37F3-C47C-FEAC-A10F2F37C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95690"/>
            <a:ext cx="5773615" cy="40791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F77569-4810-6942-6D9D-8C82DAE2A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20887"/>
            <a:ext cx="11058739" cy="2998021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97A4B980-97E4-E130-D9CE-549D677D5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0936893-DB85-3E66-B620-163242211D02}"/>
              </a:ext>
            </a:extLst>
          </p:cNvPr>
          <p:cNvSpPr/>
          <p:nvPr/>
        </p:nvSpPr>
        <p:spPr>
          <a:xfrm>
            <a:off x="8379190" y="2320891"/>
            <a:ext cx="1503845" cy="16651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62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9A560-2B60-0FAE-B9FC-2D5EEAE1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1477CD-7856-ACDF-2120-8144A87A9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概述</a:t>
            </a:r>
            <a:endParaRPr lang="en-US" altLang="zh-CN" dirty="0"/>
          </a:p>
          <a:p>
            <a:r>
              <a:rPr lang="zh-CN" altLang="en-US" dirty="0"/>
              <a:t>调试日志打印类</a:t>
            </a:r>
            <a:endParaRPr lang="en-US" altLang="zh-CN" dirty="0"/>
          </a:p>
          <a:p>
            <a:r>
              <a:rPr lang="zh-CN" altLang="en-US" dirty="0"/>
              <a:t>时间相关类</a:t>
            </a:r>
            <a:endParaRPr lang="en-US" altLang="zh-CN" dirty="0"/>
          </a:p>
          <a:p>
            <a:r>
              <a:rPr lang="zh-CN" altLang="en-US" dirty="0"/>
              <a:t>性能调优类</a:t>
            </a:r>
            <a:endParaRPr lang="en-US" altLang="zh-CN" dirty="0"/>
          </a:p>
          <a:p>
            <a:r>
              <a:rPr lang="zh-CN" altLang="en-US" dirty="0"/>
              <a:t>业务辅助类</a:t>
            </a:r>
            <a:endParaRPr lang="en-US" altLang="zh-CN" dirty="0"/>
          </a:p>
          <a:p>
            <a:r>
              <a:rPr lang="zh-CN" altLang="en-US" dirty="0"/>
              <a:t>附加介绍</a:t>
            </a:r>
            <a:r>
              <a:rPr lang="en-US" altLang="zh-CN" dirty="0"/>
              <a:t>: </a:t>
            </a:r>
            <a:r>
              <a:rPr lang="zh-CN" altLang="en-US" dirty="0"/>
              <a:t>智能指针</a:t>
            </a:r>
          </a:p>
        </p:txBody>
      </p:sp>
    </p:spTree>
    <p:extLst>
      <p:ext uri="{BB962C8B-B14F-4D97-AF65-F5344CB8AC3E}">
        <p14:creationId xmlns:p14="http://schemas.microsoft.com/office/powerpoint/2010/main" val="966771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日志流 </a:t>
            </a:r>
            <a:r>
              <a:rPr lang="en-US" altLang="zh-CN" dirty="0" err="1"/>
              <a:t>log_stram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原理</a:t>
            </a:r>
            <a:endParaRPr lang="en-US" altLang="zh-CN" dirty="0"/>
          </a:p>
          <a:p>
            <a:pPr lvl="1"/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r>
              <a:rPr lang="en-US" altLang="zh-CN" dirty="0"/>
              <a:t> </a:t>
            </a:r>
            <a:r>
              <a:rPr lang="zh-CN" altLang="en-US" dirty="0"/>
              <a:t>实现字符串拼接</a:t>
            </a:r>
            <a:endParaRPr lang="en-US" altLang="zh-CN" dirty="0"/>
          </a:p>
          <a:p>
            <a:pPr lvl="1"/>
            <a:r>
              <a:rPr lang="zh-CN" altLang="en-US" dirty="0"/>
              <a:t>使用析构函数调用打印日志函数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028901" y="1027905"/>
            <a:ext cx="588285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内容占位符 6">
            <a:extLst>
              <a:ext uri="{FF2B5EF4-FFF2-40B4-BE49-F238E27FC236}">
                <a16:creationId xmlns:a16="http://schemas.microsoft.com/office/drawing/2014/main" id="{7F75E793-53A3-A67C-49A0-38A481C0E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-18064"/>
            <a:ext cx="5150694" cy="270185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B3AD6C-D92A-E4B6-783E-0112A656944F}"/>
              </a:ext>
            </a:extLst>
          </p:cNvPr>
          <p:cNvSpPr/>
          <p:nvPr/>
        </p:nvSpPr>
        <p:spPr>
          <a:xfrm>
            <a:off x="9028901" y="960448"/>
            <a:ext cx="588285" cy="19735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3108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日志流 </a:t>
            </a:r>
            <a:r>
              <a:rPr lang="en-US" altLang="zh-CN" dirty="0" err="1"/>
              <a:t>log_stram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71888" y="541930"/>
            <a:ext cx="837667" cy="32770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B72682F-3220-F126-39DE-3F3C14DE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588178" cy="4732489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F6E4B5DE-88D1-2156-8556-16BFE119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3496842-5A88-8367-3437-F87AB2AB61CA}"/>
              </a:ext>
            </a:extLst>
          </p:cNvPr>
          <p:cNvSpPr/>
          <p:nvPr/>
        </p:nvSpPr>
        <p:spPr>
          <a:xfrm>
            <a:off x="9028901" y="960448"/>
            <a:ext cx="588285" cy="19735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0341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日志流 </a:t>
            </a:r>
            <a:r>
              <a:rPr lang="en-US" altLang="zh-CN" dirty="0" err="1"/>
              <a:t>log_stram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定义辅助宏，便于使用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BC9F1E-26DC-7BA2-EA98-388F083EA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2933"/>
            <a:ext cx="5977527" cy="3136722"/>
          </a:xfrm>
          <a:prstGeom prst="rect">
            <a:avLst/>
          </a:prstGeom>
        </p:spPr>
      </p:pic>
      <p:pic>
        <p:nvPicPr>
          <p:cNvPr id="8" name="内容占位符 6">
            <a:extLst>
              <a:ext uri="{FF2B5EF4-FFF2-40B4-BE49-F238E27FC236}">
                <a16:creationId xmlns:a16="http://schemas.microsoft.com/office/drawing/2014/main" id="{4103930A-90B9-C3B2-2C93-B5E2159F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C4D530F-BAA0-8F42-9623-38B2D47BE79D}"/>
              </a:ext>
            </a:extLst>
          </p:cNvPr>
          <p:cNvSpPr/>
          <p:nvPr/>
        </p:nvSpPr>
        <p:spPr>
          <a:xfrm>
            <a:off x="9259098" y="830554"/>
            <a:ext cx="1187429" cy="12989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6433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A08C4926-E32B-57D7-54E3-56A496E36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035786" cy="4979294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DFFB254-112B-D452-BB6A-47D2B7A4CF59}"/>
              </a:ext>
            </a:extLst>
          </p:cNvPr>
          <p:cNvSpPr/>
          <p:nvPr/>
        </p:nvSpPr>
        <p:spPr>
          <a:xfrm>
            <a:off x="10890472" y="934390"/>
            <a:ext cx="630648" cy="26288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6012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性能比较</a:t>
            </a:r>
            <a:endParaRPr lang="en-US" altLang="zh-CN" dirty="0"/>
          </a:p>
          <a:p>
            <a:pPr lvl="1"/>
            <a:r>
              <a:rPr lang="en-US" altLang="zh-CN" dirty="0"/>
              <a:t>CPU AMD Ryzen 7 PRO 4750U(8</a:t>
            </a:r>
            <a:r>
              <a:rPr lang="zh-CN" altLang="en-US" dirty="0"/>
              <a:t>核</a:t>
            </a:r>
            <a:r>
              <a:rPr lang="en-US" altLang="zh-CN" dirty="0"/>
              <a:t>16</a:t>
            </a:r>
            <a:r>
              <a:rPr lang="zh-CN" altLang="en-US" dirty="0"/>
              <a:t>线程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16G</a:t>
            </a:r>
          </a:p>
          <a:p>
            <a:pPr lvl="1"/>
            <a:r>
              <a:rPr lang="zh-CN" altLang="en-US" dirty="0"/>
              <a:t>固态硬盘</a:t>
            </a:r>
          </a:p>
          <a:p>
            <a:pPr lvl="1"/>
            <a:r>
              <a:rPr lang="en-US" altLang="zh-CN" dirty="0"/>
              <a:t>Win11 </a:t>
            </a:r>
            <a:r>
              <a:rPr lang="zh-CN" altLang="en-US" dirty="0"/>
              <a:t>专业版 </a:t>
            </a:r>
            <a:r>
              <a:rPr lang="en-US" altLang="zh-CN" dirty="0"/>
              <a:t>22H2</a:t>
            </a:r>
          </a:p>
          <a:p>
            <a:pPr lvl="1"/>
            <a:r>
              <a:rPr lang="en-US" altLang="zh-CN" dirty="0"/>
              <a:t>VS2022 C++20 Release</a:t>
            </a:r>
          </a:p>
          <a:p>
            <a:pPr lvl="1"/>
            <a:r>
              <a:rPr lang="zh-CN" altLang="en-US" dirty="0"/>
              <a:t>测试框架为</a:t>
            </a:r>
            <a:r>
              <a:rPr lang="en-US" altLang="zh-CN" dirty="0">
                <a:hlinkClick r:id="rId3"/>
              </a:rPr>
              <a:t>google/benchmark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6CAED7E-A2F8-7AE8-7C30-F56BEFB5DC75}"/>
              </a:ext>
            </a:extLst>
          </p:cNvPr>
          <p:cNvSpPr/>
          <p:nvPr/>
        </p:nvSpPr>
        <p:spPr>
          <a:xfrm>
            <a:off x="10890472" y="934390"/>
            <a:ext cx="630648" cy="26288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0482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sz="2800" dirty="0" err="1"/>
              <a:t>GosLog</a:t>
            </a:r>
            <a:r>
              <a:rPr lang="en-US" altLang="zh-CN" sz="2800" dirty="0"/>
              <a:t> </a:t>
            </a:r>
            <a:r>
              <a:rPr lang="zh-CN" altLang="en-US" sz="2800" dirty="0"/>
              <a:t>性能测试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CC93D3-484E-7604-6960-F692A612F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6787"/>
            <a:ext cx="11223786" cy="27018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6BA2ED0-CEA7-C89F-7143-521D0325CDD4}"/>
              </a:ext>
            </a:extLst>
          </p:cNvPr>
          <p:cNvSpPr/>
          <p:nvPr/>
        </p:nvSpPr>
        <p:spPr>
          <a:xfrm>
            <a:off x="10959642" y="960448"/>
            <a:ext cx="561477" cy="23682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6185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sz="2800" dirty="0" err="1"/>
              <a:t>log_sync</a:t>
            </a:r>
            <a:r>
              <a:rPr lang="en-US" altLang="zh-CN" sz="2800" dirty="0"/>
              <a:t> </a:t>
            </a:r>
            <a:r>
              <a:rPr lang="zh-CN" altLang="en-US" sz="2800" dirty="0"/>
              <a:t>性能测试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D63A6A-4109-41D7-F7F8-FB7C97E55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3" y="2836787"/>
            <a:ext cx="11093369" cy="238032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18AEC0-E0C3-C530-F960-B3B7AA962424}"/>
              </a:ext>
            </a:extLst>
          </p:cNvPr>
          <p:cNvSpPr/>
          <p:nvPr/>
        </p:nvSpPr>
        <p:spPr>
          <a:xfrm>
            <a:off x="10959642" y="947292"/>
            <a:ext cx="561477" cy="2499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1353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sz="2800" dirty="0" err="1"/>
              <a:t>GosLog</a:t>
            </a:r>
            <a:r>
              <a:rPr lang="en-US" altLang="zh-CN" sz="2800" dirty="0"/>
              <a:t> vs </a:t>
            </a:r>
            <a:r>
              <a:rPr lang="en-US" altLang="zh-CN" sz="2800" dirty="0" err="1"/>
              <a:t>log_sync</a:t>
            </a:r>
            <a:r>
              <a:rPr lang="en-US" altLang="zh-CN" sz="2800" dirty="0"/>
              <a:t> </a:t>
            </a:r>
            <a:r>
              <a:rPr lang="zh-CN" altLang="en-US" sz="2800" dirty="0"/>
              <a:t>性能比较</a:t>
            </a:r>
            <a:endParaRPr lang="en-US" altLang="zh-CN" sz="2800" dirty="0"/>
          </a:p>
        </p:txBody>
      </p:sp>
      <p:graphicFrame>
        <p:nvGraphicFramePr>
          <p:cNvPr id="3" name="表格 7">
            <a:extLst>
              <a:ext uri="{FF2B5EF4-FFF2-40B4-BE49-F238E27FC236}">
                <a16:creationId xmlns:a16="http://schemas.microsoft.com/office/drawing/2014/main" id="{9C27D93B-E1CB-5A59-82EC-F8D650E1F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892786"/>
              </p:ext>
            </p:extLst>
          </p:nvPr>
        </p:nvGraphicFramePr>
        <p:xfrm>
          <a:off x="838200" y="2417085"/>
          <a:ext cx="6975764" cy="3371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225">
                  <a:extLst>
                    <a:ext uri="{9D8B030D-6E8A-4147-A177-3AD203B41FA5}">
                      <a16:colId xmlns:a16="http://schemas.microsoft.com/office/drawing/2014/main" val="3672991625"/>
                    </a:ext>
                  </a:extLst>
                </a:gridCol>
                <a:gridCol w="1380909">
                  <a:extLst>
                    <a:ext uri="{9D8B030D-6E8A-4147-A177-3AD203B41FA5}">
                      <a16:colId xmlns:a16="http://schemas.microsoft.com/office/drawing/2014/main" val="2097425652"/>
                    </a:ext>
                  </a:extLst>
                </a:gridCol>
                <a:gridCol w="1457463">
                  <a:extLst>
                    <a:ext uri="{9D8B030D-6E8A-4147-A177-3AD203B41FA5}">
                      <a16:colId xmlns:a16="http://schemas.microsoft.com/office/drawing/2014/main" val="942220256"/>
                    </a:ext>
                  </a:extLst>
                </a:gridCol>
                <a:gridCol w="2032167">
                  <a:extLst>
                    <a:ext uri="{9D8B030D-6E8A-4147-A177-3AD203B41FA5}">
                      <a16:colId xmlns:a16="http://schemas.microsoft.com/office/drawing/2014/main" val="3774594220"/>
                    </a:ext>
                  </a:extLst>
                </a:gridCol>
              </a:tblGrid>
              <a:tr h="404719">
                <a:tc>
                  <a:txBody>
                    <a:bodyPr/>
                    <a:lstStyle/>
                    <a:p>
                      <a:r>
                        <a:rPr lang="zh-CN" altLang="en-US" dirty="0"/>
                        <a:t>测试用例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GosLog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log_sync</a:t>
                      </a:r>
                      <a:r>
                        <a:rPr lang="en-US" altLang="zh-CN" sz="1800" dirty="0"/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GosLog</a:t>
                      </a:r>
                      <a:r>
                        <a:rPr lang="en-US" altLang="zh-CN" dirty="0"/>
                        <a:t>/</a:t>
                      </a:r>
                      <a:r>
                        <a:rPr lang="en-US" altLang="zh-CN" sz="1800" dirty="0" err="1"/>
                        <a:t>log_sync</a:t>
                      </a:r>
                      <a:r>
                        <a:rPr lang="en-US" altLang="zh-CN" sz="1800" dirty="0"/>
                        <a:t>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47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短字符串 、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线程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93.3478k/s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20.9662k/s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445%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07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短字符串 、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线程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99.8429k/s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20.7688k/s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408%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62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短字符串 、</a:t>
                      </a:r>
                      <a:r>
                        <a:rPr lang="en-US" altLang="zh-CN" dirty="0"/>
                        <a:t>4</a:t>
                      </a:r>
                      <a:r>
                        <a:rPr lang="zh-CN" altLang="en-US" dirty="0"/>
                        <a:t>线程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47.5319k/s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24.1499k/s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2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短字符串 、</a:t>
                      </a:r>
                      <a:r>
                        <a:rPr lang="en-US" altLang="zh-CN" dirty="0"/>
                        <a:t>8</a:t>
                      </a:r>
                      <a:r>
                        <a:rPr lang="zh-CN" altLang="en-US" dirty="0"/>
                        <a:t>线程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44.5061k/s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23.4319k/s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997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4K</a:t>
                      </a:r>
                      <a:r>
                        <a:rPr lang="zh-CN" altLang="en-US" dirty="0"/>
                        <a:t>字符串 、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线程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35.7577k/s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17.9889k/s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69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4K</a:t>
                      </a:r>
                      <a:r>
                        <a:rPr lang="zh-CN" altLang="en-US" dirty="0"/>
                        <a:t>字符串 、</a:t>
                      </a:r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线程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29.3773k/s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19.0816k/s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04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4K</a:t>
                      </a:r>
                      <a:r>
                        <a:rPr lang="zh-CN" altLang="en-US" dirty="0"/>
                        <a:t>字符串 、</a:t>
                      </a:r>
                      <a:r>
                        <a:rPr lang="en-US" altLang="zh-CN" dirty="0"/>
                        <a:t>4</a:t>
                      </a:r>
                      <a:r>
                        <a:rPr lang="zh-CN" altLang="en-US" dirty="0"/>
                        <a:t>线程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29.6178k/s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17.3948k/s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671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4K</a:t>
                      </a:r>
                      <a:r>
                        <a:rPr lang="zh-CN" altLang="en-US" dirty="0"/>
                        <a:t>字符串 、</a:t>
                      </a:r>
                      <a:r>
                        <a:rPr lang="en-US" altLang="zh-CN" dirty="0"/>
                        <a:t>8</a:t>
                      </a:r>
                      <a:r>
                        <a:rPr lang="zh-CN" altLang="en-US" dirty="0"/>
                        <a:t>线程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32.3738k/s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18.317k/s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176%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97767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C12F8BA8-F3FD-876F-919C-4D6DD79CAD62}"/>
              </a:ext>
            </a:extLst>
          </p:cNvPr>
          <p:cNvSpPr/>
          <p:nvPr/>
        </p:nvSpPr>
        <p:spPr>
          <a:xfrm>
            <a:off x="10959642" y="947292"/>
            <a:ext cx="561477" cy="2499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0687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8600" lvl="1">
              <a:spcBef>
                <a:spcPts val="1000"/>
              </a:spcBef>
            </a:pPr>
            <a:r>
              <a:rPr lang="zh-CN" altLang="en-US" sz="2800" dirty="0"/>
              <a:t>优点</a:t>
            </a:r>
            <a:r>
              <a:rPr lang="en-US" altLang="zh-CN" sz="2800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可以打印大于 </a:t>
            </a:r>
            <a:r>
              <a:rPr lang="en-US" altLang="zh-CN" sz="2400" dirty="0"/>
              <a:t>4k </a:t>
            </a:r>
            <a:r>
              <a:rPr lang="zh-CN" altLang="en-US" sz="2400" dirty="0"/>
              <a:t>的字符串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多线程调用不会串行等待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不会输出到命令行，可以用作详细打印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可以利用 </a:t>
            </a:r>
            <a:r>
              <a:rPr lang="en-US" altLang="zh-CN" sz="2400" dirty="0"/>
              <a:t>`operator&lt;&lt;` </a:t>
            </a:r>
            <a:r>
              <a:rPr lang="zh-CN" altLang="en-US" sz="2400" dirty="0"/>
              <a:t>打印， 便于快速编写代码</a:t>
            </a:r>
          </a:p>
          <a:p>
            <a:pPr marL="228600" lvl="1">
              <a:spcBef>
                <a:spcPts val="1000"/>
              </a:spcBef>
            </a:pPr>
            <a:endParaRPr lang="zh-CN" altLang="en-US" sz="2800" dirty="0"/>
          </a:p>
          <a:p>
            <a:pPr marL="228600" lvl="1">
              <a:spcBef>
                <a:spcPts val="1000"/>
              </a:spcBef>
            </a:pPr>
            <a:r>
              <a:rPr lang="zh-CN" altLang="en-US" sz="2800" dirty="0"/>
              <a:t>缺点</a:t>
            </a:r>
            <a:r>
              <a:rPr lang="en-US" altLang="zh-CN" sz="2800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性能远不如 </a:t>
            </a:r>
            <a:r>
              <a:rPr lang="en-US" altLang="zh-CN" sz="2400" dirty="0"/>
              <a:t>`</a:t>
            </a:r>
            <a:r>
              <a:rPr lang="en-US" altLang="zh-CN" sz="2400" dirty="0" err="1"/>
              <a:t>GosLog</a:t>
            </a:r>
            <a:r>
              <a:rPr lang="en-US" altLang="zh-CN" sz="2400" dirty="0"/>
              <a:t>`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调用打印和写入文件之间有延迟，在此期间崩溃会导致部分异步日志来不及写入文件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生产者速度过快会导致丢弃部分异步日志</a:t>
            </a:r>
            <a:endParaRPr lang="en-US" altLang="zh-CN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F16863-461D-4B07-28D3-07F61D2A8512}"/>
              </a:ext>
            </a:extLst>
          </p:cNvPr>
          <p:cNvSpPr/>
          <p:nvPr/>
        </p:nvSpPr>
        <p:spPr>
          <a:xfrm>
            <a:off x="10959642" y="947292"/>
            <a:ext cx="561477" cy="2499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3882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zh-CN" altLang="en-US" sz="2800" dirty="0"/>
              <a:t>使用场景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详细打印</a:t>
            </a:r>
            <a:r>
              <a:rPr lang="en-US" altLang="zh-CN" sz="2400" dirty="0"/>
              <a:t>(</a:t>
            </a:r>
            <a:r>
              <a:rPr lang="zh-CN" altLang="en-US" sz="2400" dirty="0"/>
              <a:t>如结构体内的成员信息）</a:t>
            </a:r>
            <a:endParaRPr lang="en-US" altLang="zh-CN" sz="2400" dirty="0"/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所有收发信令打印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数据库数据打印</a:t>
            </a:r>
            <a:r>
              <a:rPr lang="en-US" altLang="zh-CN" sz="2400" dirty="0"/>
              <a:t>(</a:t>
            </a:r>
            <a:r>
              <a:rPr lang="zh-CN" altLang="en-US" sz="2400" dirty="0"/>
              <a:t>从数据库中读取到内存时</a:t>
            </a:r>
            <a:r>
              <a:rPr lang="en-US" altLang="zh-CN" sz="2400" dirty="0"/>
              <a:t>)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渲染视频帧线程打印</a:t>
            </a:r>
            <a:r>
              <a:rPr lang="en-US" altLang="zh-CN" sz="2400" dirty="0"/>
              <a:t>(</a:t>
            </a:r>
            <a:r>
              <a:rPr lang="zh-CN" altLang="en-US" sz="2400" dirty="0"/>
              <a:t>不会阻塞当前线程</a:t>
            </a:r>
            <a:r>
              <a:rPr lang="en-US" altLang="zh-CN" sz="2400" dirty="0"/>
              <a:t>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68A8BF-B46B-67C7-831A-AE9DDBDECB46}"/>
              </a:ext>
            </a:extLst>
          </p:cNvPr>
          <p:cNvSpPr/>
          <p:nvPr/>
        </p:nvSpPr>
        <p:spPr>
          <a:xfrm>
            <a:off x="10959642" y="947292"/>
            <a:ext cx="561477" cy="2499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147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4FBEFE-3096-0723-E591-86892F293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概述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6646E2-053F-B3A0-60DA-11141596D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我们假设人是会出错的，所以我们需要</a:t>
            </a:r>
            <a:r>
              <a:rPr lang="zh-CN" altLang="en-US" b="1" dirty="0"/>
              <a:t>调试找寻 </a:t>
            </a:r>
            <a:r>
              <a:rPr lang="en-US" altLang="zh-CN" b="1" dirty="0"/>
              <a:t>BUG</a:t>
            </a:r>
          </a:p>
          <a:p>
            <a:r>
              <a:rPr lang="zh-CN" altLang="en-US" dirty="0"/>
              <a:t>我们假设框架和流程设计基本正确，所以</a:t>
            </a:r>
            <a:r>
              <a:rPr lang="zh-CN" altLang="en-US" b="1" dirty="0"/>
              <a:t>找寻问题的时间</a:t>
            </a:r>
            <a:r>
              <a:rPr lang="zh-CN" altLang="en-US" dirty="0"/>
              <a:t>远大于</a:t>
            </a:r>
            <a:r>
              <a:rPr lang="zh-CN" altLang="en-US" b="1" dirty="0"/>
              <a:t>改正问题的时间</a:t>
            </a:r>
            <a:endParaRPr lang="zh-CN" altLang="en-US" dirty="0"/>
          </a:p>
          <a:p>
            <a:r>
              <a:rPr lang="zh-CN" altLang="en-US" dirty="0"/>
              <a:t>我们假设人是懒惰的，所以总是倾向于写更少的代码</a:t>
            </a:r>
          </a:p>
        </p:txBody>
      </p:sp>
    </p:spTree>
    <p:extLst>
      <p:ext uri="{BB962C8B-B14F-4D97-AF65-F5344CB8AC3E}">
        <p14:creationId xmlns:p14="http://schemas.microsoft.com/office/powerpoint/2010/main" val="114779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zh-CN" altLang="en-US" sz="2400" dirty="0"/>
              <a:t>日志宏</a:t>
            </a:r>
            <a:endParaRPr lang="en-US" altLang="zh-CN" sz="2400" dirty="0"/>
          </a:p>
          <a:p>
            <a:pPr marL="685800" lvl="2">
              <a:spcBef>
                <a:spcPts val="1000"/>
              </a:spcBef>
            </a:pPr>
            <a:r>
              <a:rPr lang="zh-CN" altLang="en-US" dirty="0"/>
              <a:t>日志级别辅助宏</a:t>
            </a:r>
            <a:endParaRPr lang="en-US" altLang="zh-CN" dirty="0"/>
          </a:p>
          <a:p>
            <a:pPr marL="685800" lvl="2">
              <a:spcBef>
                <a:spcPts val="1000"/>
              </a:spcBef>
            </a:pP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BDABFCD-2FB4-50C6-E4A7-CE07E9247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8583"/>
            <a:ext cx="7212357" cy="400206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7F0DB9B-D9AB-218C-F6C3-A7D0761B01AB}"/>
              </a:ext>
            </a:extLst>
          </p:cNvPr>
          <p:cNvSpPr/>
          <p:nvPr/>
        </p:nvSpPr>
        <p:spPr>
          <a:xfrm>
            <a:off x="11137259" y="1302526"/>
            <a:ext cx="561477" cy="2499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4060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zh-CN" altLang="en-US" sz="2400" dirty="0"/>
              <a:t>日志宏</a:t>
            </a:r>
            <a:endParaRPr lang="en-US" altLang="zh-CN" sz="2400" dirty="0"/>
          </a:p>
          <a:p>
            <a:pPr marL="685800" lvl="2">
              <a:spcBef>
                <a:spcPts val="1000"/>
              </a:spcBef>
            </a:pPr>
            <a:r>
              <a:rPr lang="zh-CN" altLang="en-US" dirty="0"/>
              <a:t>条件判断日志宏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B831AD9-9D11-7F9E-7DE1-3C90505C8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965756"/>
            <a:ext cx="10162527" cy="372279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3A03A9B-0980-1B8E-4457-782D36A88C5F}"/>
              </a:ext>
            </a:extLst>
          </p:cNvPr>
          <p:cNvSpPr/>
          <p:nvPr/>
        </p:nvSpPr>
        <p:spPr>
          <a:xfrm>
            <a:off x="11150416" y="1633167"/>
            <a:ext cx="561477" cy="2499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7024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dirty="0"/>
              <a:t>LOG_EVERY_N</a:t>
            </a:r>
            <a:r>
              <a:rPr lang="zh-CN" altLang="en-US" dirty="0"/>
              <a:t>：每 </a:t>
            </a:r>
            <a:r>
              <a:rPr lang="en-US" altLang="zh-CN" dirty="0"/>
              <a:t>N </a:t>
            </a:r>
            <a:r>
              <a:rPr lang="zh-CN" altLang="en-US" dirty="0"/>
              <a:t>次打印一次日志</a:t>
            </a:r>
            <a:endParaRPr lang="en-US" altLang="zh-CN" dirty="0"/>
          </a:p>
          <a:p>
            <a:pPr marL="685800" lvl="2">
              <a:spcBef>
                <a:spcPts val="1000"/>
              </a:spcBef>
            </a:pPr>
            <a:r>
              <a:rPr lang="zh-CN" altLang="en-US" dirty="0"/>
              <a:t>使用场景</a:t>
            </a:r>
            <a:r>
              <a:rPr lang="en-US" altLang="zh-CN" dirty="0"/>
              <a:t>:</a:t>
            </a:r>
          </a:p>
          <a:p>
            <a:pPr marL="1143000" lvl="3">
              <a:spcBef>
                <a:spcPts val="1000"/>
              </a:spcBef>
            </a:pPr>
            <a:r>
              <a:rPr lang="zh-CN" altLang="en-US" dirty="0"/>
              <a:t>用于一些重复打印，如 </a:t>
            </a:r>
            <a:r>
              <a:rPr lang="en-US" altLang="zh-CN" dirty="0"/>
              <a:t>ATS </a:t>
            </a:r>
            <a:r>
              <a:rPr lang="zh-CN" altLang="en-US" dirty="0"/>
              <a:t>报文每秒钟接收，每一条都打印则日志太多，全不打印则无法从日志中查看当前 </a:t>
            </a:r>
            <a:r>
              <a:rPr lang="en-US" altLang="zh-CN" dirty="0"/>
              <a:t>ATS </a:t>
            </a:r>
            <a:r>
              <a:rPr lang="zh-CN" altLang="en-US" dirty="0"/>
              <a:t>报文是否在正常接收</a:t>
            </a:r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274268-ED0C-1E9C-F8AE-D2B22D898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90309"/>
            <a:ext cx="7314667" cy="28247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1EAC76A-D99B-A1F9-FEDD-7909252E5336}"/>
              </a:ext>
            </a:extLst>
          </p:cNvPr>
          <p:cNvSpPr/>
          <p:nvPr/>
        </p:nvSpPr>
        <p:spPr>
          <a:xfrm>
            <a:off x="11170152" y="1889736"/>
            <a:ext cx="782832" cy="33215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3726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dirty="0"/>
              <a:t>LOG_FIRST_N</a:t>
            </a:r>
            <a:r>
              <a:rPr lang="zh-CN" altLang="en-US" dirty="0"/>
              <a:t>：前 </a:t>
            </a:r>
            <a:r>
              <a:rPr lang="en-US" altLang="zh-CN" dirty="0"/>
              <a:t>N </a:t>
            </a:r>
            <a:r>
              <a:rPr lang="zh-CN" altLang="en-US" dirty="0"/>
              <a:t>次打印日志</a:t>
            </a:r>
            <a:endParaRPr lang="en-US" altLang="zh-CN" dirty="0"/>
          </a:p>
          <a:p>
            <a:pPr marL="685800" lvl="2">
              <a:spcBef>
                <a:spcPts val="1000"/>
              </a:spcBef>
            </a:pPr>
            <a:r>
              <a:rPr lang="zh-CN" altLang="en-US" dirty="0"/>
              <a:t>使用场景</a:t>
            </a:r>
            <a:r>
              <a:rPr lang="en-US" altLang="zh-CN" dirty="0"/>
              <a:t>:</a:t>
            </a:r>
          </a:p>
          <a:p>
            <a:pPr marL="1143000" lvl="3">
              <a:spcBef>
                <a:spcPts val="1000"/>
              </a:spcBef>
            </a:pPr>
            <a:r>
              <a:rPr lang="zh-CN" altLang="en-US" dirty="0"/>
              <a:t>通常用于程序启动时，确认各个线程是否正常启动，打印前 </a:t>
            </a:r>
            <a:r>
              <a:rPr lang="en-US" altLang="zh-CN" dirty="0"/>
              <a:t>N </a:t>
            </a:r>
            <a:r>
              <a:rPr lang="zh-CN" altLang="en-US" dirty="0"/>
              <a:t>条日志。</a:t>
            </a: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E6F5577-D4CA-7E93-C72F-7C940ADE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01903"/>
            <a:ext cx="7890164" cy="341487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D77F34F-79A9-AD9E-A531-0F387732C854}"/>
              </a:ext>
            </a:extLst>
          </p:cNvPr>
          <p:cNvSpPr/>
          <p:nvPr/>
        </p:nvSpPr>
        <p:spPr>
          <a:xfrm>
            <a:off x="11170152" y="1889736"/>
            <a:ext cx="782832" cy="33215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5164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9CC68D-89D3-F94E-A493-AC025B4B9A8A}"/>
              </a:ext>
            </a:extLst>
          </p:cNvPr>
          <p:cNvSpPr/>
          <p:nvPr/>
        </p:nvSpPr>
        <p:spPr>
          <a:xfrm>
            <a:off x="9259098" y="840875"/>
            <a:ext cx="1234121" cy="1870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6AFF7F71-86F3-7F76-C06D-36421F97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47B597-AFD4-4BF5-5AAE-0A72FA333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altLang="zh-CN" dirty="0"/>
              <a:t>LOG_ONCE</a:t>
            </a:r>
            <a:r>
              <a:rPr lang="zh-CN" altLang="en-US" dirty="0"/>
              <a:t>：只打印第一次的日志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3896F2D-F514-279A-BA6A-86E89362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1475"/>
            <a:ext cx="7767818" cy="435133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CEB4012-6E11-18E3-2141-78D40CC3F23E}"/>
              </a:ext>
            </a:extLst>
          </p:cNvPr>
          <p:cNvSpPr/>
          <p:nvPr/>
        </p:nvSpPr>
        <p:spPr>
          <a:xfrm>
            <a:off x="11170152" y="1889736"/>
            <a:ext cx="782832" cy="33215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394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计时器 </a:t>
            </a:r>
            <a:r>
              <a:rPr lang="en-US" altLang="zh-CN" dirty="0" err="1"/>
              <a:t>tick_count</a:t>
            </a:r>
            <a:endParaRPr lang="en-US" altLang="zh-CN" dirty="0"/>
          </a:p>
          <a:p>
            <a:r>
              <a:rPr lang="zh-CN" altLang="en-US" dirty="0"/>
              <a:t>查看耗时百分比 </a:t>
            </a:r>
            <a:r>
              <a:rPr lang="en-US" altLang="zh-CN" dirty="0" err="1"/>
              <a:t>stop_watch</a:t>
            </a:r>
            <a:endParaRPr lang="en-US" altLang="zh-CN" dirty="0"/>
          </a:p>
          <a:p>
            <a:r>
              <a:rPr lang="zh-CN" altLang="en-US" dirty="0"/>
              <a:t>记录起止时间 </a:t>
            </a:r>
            <a:r>
              <a:rPr lang="en-US" altLang="zh-CN" dirty="0" err="1"/>
              <a:t>interval_time_factory</a:t>
            </a:r>
            <a:endParaRPr lang="en-US" altLang="zh-CN" dirty="0"/>
          </a:p>
          <a:p>
            <a:r>
              <a:rPr lang="zh-CN" altLang="en-US" dirty="0"/>
              <a:t>对象实例个数 </a:t>
            </a:r>
            <a:r>
              <a:rPr lang="en-US" altLang="zh-CN" dirty="0" err="1"/>
              <a:t>object_counter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18" y="123825"/>
            <a:ext cx="5847619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84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计时器 </a:t>
            </a:r>
            <a:r>
              <a:rPr lang="en-US" altLang="zh-CN" dirty="0" err="1"/>
              <a:t>tick_count</a:t>
            </a:r>
            <a:endParaRPr lang="en-US" altLang="zh-CN" dirty="0"/>
          </a:p>
          <a:p>
            <a:r>
              <a:rPr lang="zh-CN" altLang="en-US" dirty="0"/>
              <a:t>为了更好的记录开始时间和结束时间， 所以封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</a:t>
            </a:r>
            <a:r>
              <a:rPr lang="zh-CN" altLang="en-US" dirty="0"/>
              <a:t>装该对象来记录并获取对应时间间隔的内容。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70" y="123825"/>
            <a:ext cx="3521567" cy="34986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04E539-9059-1B41-FA58-6255CB6EB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43418"/>
            <a:ext cx="4614629" cy="309015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B684E60-509F-540D-A0AD-B5014F9FE6CD}"/>
              </a:ext>
            </a:extLst>
          </p:cNvPr>
          <p:cNvSpPr/>
          <p:nvPr/>
        </p:nvSpPr>
        <p:spPr>
          <a:xfrm>
            <a:off x="8606870" y="694229"/>
            <a:ext cx="773953" cy="123775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9062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计时器 </a:t>
            </a:r>
            <a:r>
              <a:rPr lang="en-US" altLang="zh-CN" dirty="0" err="1"/>
              <a:t>tick_count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其中 </a:t>
            </a:r>
            <a:r>
              <a:rPr lang="en-US" altLang="zh-CN" b="1" dirty="0" err="1"/>
              <a:t>get_time_string</a:t>
            </a:r>
            <a:r>
              <a:rPr lang="en-US" altLang="zh-CN" b="1" dirty="0"/>
              <a:t>() </a:t>
            </a:r>
            <a:r>
              <a:rPr lang="zh-CN" altLang="en-US" dirty="0"/>
              <a:t>函数返回 </a:t>
            </a:r>
            <a:r>
              <a:rPr lang="en-US" altLang="zh-CN" b="1" dirty="0"/>
              <a:t>start()</a:t>
            </a:r>
            <a:r>
              <a:rPr lang="en-US" altLang="zh-CN" dirty="0"/>
              <a:t> </a:t>
            </a:r>
            <a:r>
              <a:rPr lang="zh-CN" altLang="en-US" dirty="0"/>
              <a:t>到 </a:t>
            </a:r>
            <a:r>
              <a:rPr lang="en-US" altLang="zh-CN" b="1" dirty="0"/>
              <a:t>finish() </a:t>
            </a:r>
            <a:r>
              <a:rPr lang="zh-CN" altLang="en-US" dirty="0"/>
              <a:t>的间隔时间</a:t>
            </a:r>
            <a:r>
              <a:rPr lang="en-US" altLang="zh-CN" dirty="0"/>
              <a:t>, </a:t>
            </a:r>
            <a:r>
              <a:rPr lang="zh-CN" altLang="en-US" dirty="0"/>
              <a:t>根据时间间隔大小获取的时间单位不同</a:t>
            </a:r>
            <a:r>
              <a:rPr lang="en-US" altLang="zh-CN" dirty="0"/>
              <a:t>(</a:t>
            </a:r>
            <a:r>
              <a:rPr lang="zh-CN" altLang="en-US" dirty="0"/>
              <a:t>“</a:t>
            </a:r>
            <a:r>
              <a:rPr lang="en-US" altLang="zh-CN" b="1" dirty="0"/>
              <a:t>(s)</a:t>
            </a:r>
            <a:r>
              <a:rPr lang="zh-CN" altLang="en-US" dirty="0"/>
              <a:t>”</a:t>
            </a:r>
            <a:r>
              <a:rPr lang="en-US" altLang="zh-CN" dirty="0"/>
              <a:t> , “</a:t>
            </a:r>
            <a:r>
              <a:rPr lang="en-US" altLang="zh-CN" b="1" dirty="0"/>
              <a:t>(</a:t>
            </a:r>
            <a:r>
              <a:rPr lang="en-US" altLang="zh-CN" b="1" dirty="0" err="1"/>
              <a:t>ms</a:t>
            </a:r>
            <a:r>
              <a:rPr lang="en-US" altLang="zh-CN" b="1" dirty="0"/>
              <a:t>)</a:t>
            </a:r>
            <a:r>
              <a:rPr lang="en-US" altLang="zh-CN" dirty="0"/>
              <a:t>”, “</a:t>
            </a:r>
            <a:r>
              <a:rPr lang="en-US" altLang="zh-CN" b="1" dirty="0"/>
              <a:t>(us)</a:t>
            </a:r>
            <a:r>
              <a:rPr lang="en-US" altLang="zh-CN" dirty="0"/>
              <a:t>”) </a:t>
            </a:r>
          </a:p>
          <a:p>
            <a:r>
              <a:rPr lang="zh-CN" altLang="en-US" dirty="0"/>
              <a:t>这样打印可以通过搜索 </a:t>
            </a:r>
            <a:r>
              <a:rPr lang="en-US" altLang="zh-CN" b="1" dirty="0"/>
              <a:t>(s) </a:t>
            </a:r>
            <a:r>
              <a:rPr lang="zh-CN" altLang="en-US" dirty="0"/>
              <a:t>来快速定位打印了秒级时间的日志。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70" y="123825"/>
            <a:ext cx="3521567" cy="34986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04E539-9059-1B41-FA58-6255CB6EB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7" y="2213231"/>
            <a:ext cx="4066309" cy="2722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599B309-178B-C7BC-DBCF-1ECC8B4B1A55}"/>
              </a:ext>
            </a:extLst>
          </p:cNvPr>
          <p:cNvSpPr/>
          <p:nvPr/>
        </p:nvSpPr>
        <p:spPr>
          <a:xfrm>
            <a:off x="8606870" y="694229"/>
            <a:ext cx="773953" cy="123775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291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查看耗时百分比 </a:t>
            </a:r>
            <a:r>
              <a:rPr lang="en-US" altLang="zh-CN" dirty="0" err="1"/>
              <a:t>stop_watch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70" y="123825"/>
            <a:ext cx="3521567" cy="3498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B44438-6B10-4445-54DB-E043DA015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431175"/>
            <a:ext cx="5204513" cy="418203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919EB77-263E-678D-1660-C0A686FDAD82}"/>
              </a:ext>
            </a:extLst>
          </p:cNvPr>
          <p:cNvSpPr/>
          <p:nvPr/>
        </p:nvSpPr>
        <p:spPr>
          <a:xfrm>
            <a:off x="9929132" y="934134"/>
            <a:ext cx="773953" cy="80914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436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查看耗时百分比 </a:t>
            </a:r>
            <a:r>
              <a:rPr lang="en-US" altLang="zh-CN" dirty="0" err="1"/>
              <a:t>stop_watch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70" y="123825"/>
            <a:ext cx="3521567" cy="34986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EEF39E-BD54-8D10-8E0A-C0B4477A7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377035"/>
            <a:ext cx="4014894" cy="435133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B456CE-35B5-8C6D-0469-FAEBC3794475}"/>
              </a:ext>
            </a:extLst>
          </p:cNvPr>
          <p:cNvSpPr/>
          <p:nvPr/>
        </p:nvSpPr>
        <p:spPr>
          <a:xfrm>
            <a:off x="9929132" y="934134"/>
            <a:ext cx="773953" cy="80914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632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调试日志打印类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转换字符串 </a:t>
            </a:r>
            <a:r>
              <a:rPr lang="en-US" altLang="zh-CN" dirty="0" err="1"/>
              <a:t>to_string</a:t>
            </a:r>
            <a:endParaRPr lang="en-US" altLang="zh-CN" dirty="0"/>
          </a:p>
          <a:p>
            <a:r>
              <a:rPr lang="zh-CN" altLang="en-US" dirty="0"/>
              <a:t>使用 </a:t>
            </a:r>
            <a:r>
              <a:rPr lang="en-US" altLang="zh-CN" dirty="0" err="1"/>
              <a:t>string_stream</a:t>
            </a:r>
            <a:r>
              <a:rPr lang="en-US" altLang="zh-CN" dirty="0"/>
              <a:t> </a:t>
            </a:r>
            <a:r>
              <a:rPr lang="zh-CN" altLang="en-US" dirty="0"/>
              <a:t>拼接字符串</a:t>
            </a:r>
            <a:endParaRPr lang="en-US" altLang="zh-CN" dirty="0"/>
          </a:p>
          <a:p>
            <a:r>
              <a:rPr lang="zh-CN" altLang="en-US" dirty="0"/>
              <a:t>日志流 </a:t>
            </a:r>
            <a:r>
              <a:rPr lang="en-US" altLang="zh-CN" dirty="0" err="1"/>
              <a:t>log_stream</a:t>
            </a:r>
            <a:endParaRPr lang="en-US" altLang="zh-CN" dirty="0"/>
          </a:p>
          <a:p>
            <a:r>
              <a:rPr lang="zh-CN" altLang="en-US" dirty="0"/>
              <a:t>异步日志 </a:t>
            </a:r>
            <a:r>
              <a:rPr lang="en-US" altLang="zh-CN" dirty="0" err="1"/>
              <a:t>log_sync</a:t>
            </a:r>
            <a:endParaRPr lang="en-US" altLang="zh-CN" dirty="0"/>
          </a:p>
          <a:p>
            <a:r>
              <a:rPr lang="zh-CN" altLang="en-US" dirty="0"/>
              <a:t>日志宏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3657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查看耗时百分比 </a:t>
            </a:r>
            <a:r>
              <a:rPr lang="en-US" altLang="zh-CN" dirty="0" err="1"/>
              <a:t>stop_watch</a:t>
            </a:r>
            <a:endParaRPr lang="en-US" altLang="zh-CN" dirty="0"/>
          </a:p>
          <a:p>
            <a:pPr lvl="1"/>
            <a:r>
              <a:rPr lang="zh-CN" altLang="en-US" dirty="0"/>
              <a:t>打印如下</a:t>
            </a:r>
            <a:endParaRPr lang="en-US" altLang="zh-CN" dirty="0"/>
          </a:p>
          <a:p>
            <a:pPr lvl="1"/>
            <a:r>
              <a:rPr lang="zh-CN" altLang="en-US" dirty="0"/>
              <a:t>根据百分比找出耗时占比最高的代码片段</a:t>
            </a:r>
            <a:r>
              <a:rPr lang="en-US" altLang="zh-CN" dirty="0"/>
              <a:t>, </a:t>
            </a:r>
          </a:p>
          <a:p>
            <a:pPr marL="457200" lvl="1" indent="0">
              <a:buNone/>
            </a:pPr>
            <a:r>
              <a:rPr lang="en-US" altLang="zh-CN" dirty="0"/>
              <a:t>   </a:t>
            </a:r>
            <a:r>
              <a:rPr lang="zh-CN" altLang="en-US" dirty="0"/>
              <a:t>为优化提供思路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70" y="123825"/>
            <a:ext cx="3521567" cy="34986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869B3D-AC5A-6362-50F7-0A9798185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0" y="3757387"/>
            <a:ext cx="12115267" cy="102638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B5C1458-6B5B-B9B1-5D63-0BE2992A7281}"/>
              </a:ext>
            </a:extLst>
          </p:cNvPr>
          <p:cNvSpPr/>
          <p:nvPr/>
        </p:nvSpPr>
        <p:spPr>
          <a:xfrm>
            <a:off x="9929132" y="934134"/>
            <a:ext cx="773953" cy="80914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6306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记录起止时间 </a:t>
            </a:r>
            <a:r>
              <a:rPr lang="en-US" altLang="zh-CN" dirty="0" err="1"/>
              <a:t>interval_time_factory</a:t>
            </a:r>
            <a:endParaRPr lang="en-US" altLang="zh-CN" dirty="0"/>
          </a:p>
          <a:p>
            <a:pPr lvl="1"/>
            <a:r>
              <a:rPr lang="zh-CN" altLang="en-US" dirty="0"/>
              <a:t>为了灵活的获取间隔的时间，把 </a:t>
            </a:r>
            <a:r>
              <a:rPr lang="en-US" altLang="zh-CN" dirty="0" err="1"/>
              <a:t>interval_time</a:t>
            </a:r>
            <a:r>
              <a:rPr lang="en-US" altLang="zh-CN" dirty="0"/>
              <a:t> </a:t>
            </a:r>
            <a:r>
              <a:rPr lang="zh-CN" altLang="en-US" dirty="0"/>
              <a:t>做了</a:t>
            </a:r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  </a:t>
            </a:r>
            <a:r>
              <a:rPr lang="zh-CN" altLang="en-US" dirty="0"/>
              <a:t>一个单例用来全局查看时间间隔。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70" y="123825"/>
            <a:ext cx="3521567" cy="3498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3863EC-C347-6E26-4CB9-92CEE491D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6598"/>
            <a:ext cx="6175330" cy="366154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88791EA-6A2C-7946-221D-13FAC75A5794}"/>
              </a:ext>
            </a:extLst>
          </p:cNvPr>
          <p:cNvSpPr/>
          <p:nvPr/>
        </p:nvSpPr>
        <p:spPr>
          <a:xfrm>
            <a:off x="9896240" y="2158797"/>
            <a:ext cx="1050246" cy="80914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98724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记录起止时间 </a:t>
            </a:r>
            <a:r>
              <a:rPr lang="en-US" altLang="zh-CN" dirty="0" err="1"/>
              <a:t>interval_time_factory</a:t>
            </a:r>
            <a:endParaRPr lang="en-US" altLang="zh-CN" dirty="0"/>
          </a:p>
          <a:p>
            <a:pPr lvl="1"/>
            <a:r>
              <a:rPr lang="zh-CN" altLang="en-US" dirty="0"/>
              <a:t>用法示例</a:t>
            </a:r>
            <a:r>
              <a:rPr lang="en-US" altLang="zh-CN" dirty="0"/>
              <a:t>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70" y="123825"/>
            <a:ext cx="3521567" cy="3498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E0985CF-F607-6BFF-302B-81CB15F87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7" y="2750801"/>
            <a:ext cx="6183086" cy="395053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76F3875-DA18-3348-029F-E7A75C69A6C1}"/>
              </a:ext>
            </a:extLst>
          </p:cNvPr>
          <p:cNvSpPr/>
          <p:nvPr/>
        </p:nvSpPr>
        <p:spPr>
          <a:xfrm>
            <a:off x="9896240" y="2158797"/>
            <a:ext cx="1050246" cy="80914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8212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BDB64-83C3-9826-DC78-A1B96BF1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时间相关类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9EEC9-144C-F248-544C-5B6E7634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对象存活时间 </a:t>
            </a:r>
            <a:r>
              <a:rPr lang="en-US" altLang="zh-CN" dirty="0" err="1"/>
              <a:t>object_live_time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B18AF7-70B1-B1D9-FEB2-5A1C85492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70" y="123825"/>
            <a:ext cx="3521567" cy="34986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BD9DBD-FA21-4CE8-2527-0B25AFBD8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8458"/>
            <a:ext cx="7282695" cy="292966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A94540E-DA0E-9D3B-D90A-0043D3CA7CFE}"/>
              </a:ext>
            </a:extLst>
          </p:cNvPr>
          <p:cNvSpPr/>
          <p:nvPr/>
        </p:nvSpPr>
        <p:spPr>
          <a:xfrm>
            <a:off x="8488458" y="3024426"/>
            <a:ext cx="1050246" cy="80914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6431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性能调优类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判断函数执行时间 </a:t>
            </a:r>
            <a:r>
              <a:rPr lang="en-US" altLang="zh-CN" dirty="0"/>
              <a:t>PROFILER</a:t>
            </a:r>
          </a:p>
        </p:txBody>
      </p:sp>
    </p:spTree>
    <p:extLst>
      <p:ext uri="{BB962C8B-B14F-4D97-AF65-F5344CB8AC3E}">
        <p14:creationId xmlns:p14="http://schemas.microsoft.com/office/powerpoint/2010/main" val="3928353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性能调优类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判断函数执行时间 </a:t>
            </a:r>
            <a:r>
              <a:rPr lang="en-US" altLang="zh-CN" dirty="0"/>
              <a:t>PROFILER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597F8A5-74BD-0DD4-A9A6-599A2A6A4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7843"/>
            <a:ext cx="8847725" cy="3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99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性能调优类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判断函数执行时间 </a:t>
            </a:r>
            <a:r>
              <a:rPr lang="en-US" altLang="zh-CN" dirty="0"/>
              <a:t>PROFILER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3F6650-4CF9-F6F3-0025-F3FBA361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4874"/>
            <a:ext cx="5318014" cy="41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140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性能调优类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判断函数执行时间 </a:t>
            </a:r>
            <a:r>
              <a:rPr lang="en-US" altLang="zh-CN" dirty="0"/>
              <a:t>PROFILER</a:t>
            </a:r>
          </a:p>
          <a:p>
            <a:pPr lvl="1"/>
            <a:r>
              <a:rPr lang="zh-CN" altLang="en-US" dirty="0"/>
              <a:t>用法</a:t>
            </a:r>
            <a:r>
              <a:rPr lang="en-US" altLang="zh-CN" dirty="0"/>
              <a:t>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CEC311-E306-C0B2-E02A-10E506C30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8057"/>
            <a:ext cx="4374066" cy="39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43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性能调优类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判断函数执行时间 </a:t>
            </a:r>
            <a:r>
              <a:rPr lang="en-US" altLang="zh-CN" dirty="0"/>
              <a:t>PROFILER</a:t>
            </a:r>
          </a:p>
          <a:p>
            <a:pPr lvl="1"/>
            <a:r>
              <a:rPr lang="zh-CN" altLang="en-US" dirty="0"/>
              <a:t>用法</a:t>
            </a:r>
            <a:r>
              <a:rPr lang="en-US" altLang="zh-CN" dirty="0"/>
              <a:t>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52A941-D505-577C-B5D8-4BE0CB1C6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9831"/>
            <a:ext cx="6975764" cy="38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46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区间求值函数 </a:t>
            </a:r>
            <a:r>
              <a:rPr lang="en-US" altLang="zh-CN" dirty="0"/>
              <a:t>clamp</a:t>
            </a:r>
          </a:p>
          <a:p>
            <a:r>
              <a:rPr lang="zh-CN" altLang="en-US" dirty="0"/>
              <a:t>心跳业务类 </a:t>
            </a:r>
            <a:r>
              <a:rPr lang="en-US" altLang="zh-CN" dirty="0"/>
              <a:t>heartbeat</a:t>
            </a:r>
          </a:p>
          <a:p>
            <a:r>
              <a:rPr lang="zh-CN" altLang="en-US" dirty="0"/>
              <a:t>超时业务类 </a:t>
            </a:r>
            <a:r>
              <a:rPr lang="en-US" altLang="zh-CN" dirty="0"/>
              <a:t>timeout</a:t>
            </a:r>
          </a:p>
          <a:p>
            <a:r>
              <a:rPr lang="zh-CN" altLang="en-US" dirty="0"/>
              <a:t>模糊比较 </a:t>
            </a:r>
            <a:r>
              <a:rPr lang="en-US" altLang="zh-CN" dirty="0" err="1"/>
              <a:t>approx</a:t>
            </a:r>
            <a:r>
              <a:rPr lang="en-US" altLang="zh-CN" dirty="0"/>
              <a:t> </a:t>
            </a:r>
            <a:r>
              <a:rPr lang="zh-CN" altLang="en-US" dirty="0"/>
              <a:t>与 </a:t>
            </a:r>
            <a:r>
              <a:rPr lang="en-US" altLang="zh-CN" dirty="0" err="1"/>
              <a:t>float_approx</a:t>
            </a:r>
            <a:endParaRPr lang="en-US" altLang="zh-CN" dirty="0"/>
          </a:p>
          <a:p>
            <a:r>
              <a:rPr lang="zh-CN" altLang="en-US" dirty="0"/>
              <a:t>互斥量辅助类 </a:t>
            </a:r>
            <a:r>
              <a:rPr lang="en-US" altLang="zh-CN" dirty="0" err="1"/>
              <a:t>lock_guard</a:t>
            </a:r>
            <a:endParaRPr lang="en-US" altLang="zh-CN" dirty="0"/>
          </a:p>
          <a:p>
            <a:r>
              <a:rPr lang="zh-CN" altLang="zh-CN" dirty="0"/>
              <a:t>输入字符串检查对象 </a:t>
            </a:r>
            <a:r>
              <a:rPr lang="en-US" altLang="zh-CN" dirty="0" err="1"/>
              <a:t>input_check</a:t>
            </a:r>
            <a:endParaRPr lang="zh-CN" altLang="zh-CN" dirty="0"/>
          </a:p>
          <a:p>
            <a:r>
              <a:rPr lang="zh-CN" altLang="zh-CN" dirty="0"/>
              <a:t>获取更新数据的 </a:t>
            </a:r>
            <a:r>
              <a:rPr lang="en-US" altLang="zh-CN" dirty="0" err="1"/>
              <a:t>GetDifferenceBetweenVector</a:t>
            </a:r>
            <a:endParaRPr lang="en-US" altLang="zh-CN" sz="3100" dirty="0"/>
          </a:p>
          <a:p>
            <a:r>
              <a:rPr lang="zh-CN" altLang="zh-CN" sz="2800" kern="12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输入字符串检查对象 </a:t>
            </a:r>
            <a:r>
              <a:rPr lang="en-US" altLang="zh-CN" sz="2800" kern="1200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input_check</a:t>
            </a:r>
            <a:endParaRPr lang="en-US" altLang="zh-CN" sz="2800" dirty="0"/>
          </a:p>
          <a:p>
            <a:r>
              <a:rPr lang="en-US" altLang="zh-CN" sz="2800" dirty="0" err="1"/>
              <a:t>json</a:t>
            </a:r>
            <a:r>
              <a:rPr lang="en-US" altLang="zh-CN" sz="2800" dirty="0"/>
              <a:t> </a:t>
            </a:r>
            <a:r>
              <a:rPr lang="zh-CN" altLang="en-US" sz="2800" dirty="0"/>
              <a:t>解析对象接口</a:t>
            </a:r>
            <a:r>
              <a:rPr lang="en-US" altLang="zh-CN" sz="2800" dirty="0" err="1"/>
              <a:t>json_parser_interface</a:t>
            </a:r>
            <a:endParaRPr lang="en-US" altLang="zh-CN" sz="2800" dirty="0"/>
          </a:p>
          <a:p>
            <a:endParaRPr lang="en-US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B76A6F5-D84F-A540-F357-AE157C2A8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596" y="0"/>
            <a:ext cx="7143404" cy="30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47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17409A-313B-1D5D-9615-B00F90A61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调试日志打印类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772DC4FD-3198-FE7C-252D-E8AD23468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1326837"/>
            <a:ext cx="10301388" cy="5403700"/>
          </a:xfrm>
        </p:spPr>
      </p:pic>
    </p:spTree>
    <p:extLst>
      <p:ext uri="{BB962C8B-B14F-4D97-AF65-F5344CB8AC3E}">
        <p14:creationId xmlns:p14="http://schemas.microsoft.com/office/powerpoint/2010/main" val="1327874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区间求值函数 </a:t>
            </a:r>
            <a:r>
              <a:rPr lang="en-US" altLang="zh-CN" dirty="0"/>
              <a:t>clamp</a:t>
            </a:r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DBEFCD-0298-9141-F1EF-E6CDEA78E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9713"/>
            <a:ext cx="4366664" cy="407748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7AA9F8A-4BE7-33EE-3F62-918A2D777307}"/>
              </a:ext>
            </a:extLst>
          </p:cNvPr>
          <p:cNvSpPr/>
          <p:nvPr/>
        </p:nvSpPr>
        <p:spPr>
          <a:xfrm>
            <a:off x="9499234" y="218760"/>
            <a:ext cx="1690653" cy="46227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C5CDAA-116D-C784-486D-DB3542E42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98" y="0"/>
            <a:ext cx="6662001" cy="282214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873BBC0-31AE-091A-48EA-33A3808F3197}"/>
              </a:ext>
            </a:extLst>
          </p:cNvPr>
          <p:cNvSpPr/>
          <p:nvPr/>
        </p:nvSpPr>
        <p:spPr>
          <a:xfrm>
            <a:off x="9821577" y="276463"/>
            <a:ext cx="1368310" cy="32217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85440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区间求值函数 </a:t>
            </a:r>
            <a:r>
              <a:rPr lang="en-US" altLang="zh-CN" dirty="0"/>
              <a:t>clamp</a:t>
            </a:r>
          </a:p>
          <a:p>
            <a:pPr lvl="1"/>
            <a:r>
              <a:rPr lang="zh-CN" altLang="en-US" dirty="0"/>
              <a:t>使用场景</a:t>
            </a:r>
            <a:r>
              <a:rPr lang="en-US" altLang="zh-CN" dirty="0"/>
              <a:t>: </a:t>
            </a:r>
            <a:r>
              <a:rPr lang="zh-CN" altLang="en-US" dirty="0"/>
              <a:t>限制配置文件中的数值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C873160-2F64-FC8D-E6F7-3E86C5A0B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44363"/>
            <a:ext cx="11100155" cy="371242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BD82E0-B457-FA88-E5A5-BE11F12E1826}"/>
              </a:ext>
            </a:extLst>
          </p:cNvPr>
          <p:cNvSpPr/>
          <p:nvPr/>
        </p:nvSpPr>
        <p:spPr>
          <a:xfrm>
            <a:off x="9499234" y="218760"/>
            <a:ext cx="1690653" cy="46227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939A3C-61E4-778A-D98E-535CEC4B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16" y="0"/>
            <a:ext cx="5856984" cy="248112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1BA1D33-0184-0BCF-67D0-89BFBAD338F7}"/>
              </a:ext>
            </a:extLst>
          </p:cNvPr>
          <p:cNvSpPr/>
          <p:nvPr/>
        </p:nvSpPr>
        <p:spPr>
          <a:xfrm>
            <a:off x="10067447" y="240123"/>
            <a:ext cx="1368310" cy="32217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6617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心跳业务类 </a:t>
            </a:r>
            <a:r>
              <a:rPr lang="en-US" altLang="zh-CN" dirty="0"/>
              <a:t>heartbeat</a:t>
            </a:r>
          </a:p>
          <a:p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02836D-B089-FBF5-1D0B-BB6DE7006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94" y="159861"/>
            <a:ext cx="3730658" cy="66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700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超时业务类 </a:t>
            </a:r>
            <a:r>
              <a:rPr lang="en-US" altLang="zh-CN" dirty="0"/>
              <a:t>timeout</a:t>
            </a:r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CCAC3E3-CC4D-926B-A8B9-969ED2140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5664"/>
            <a:ext cx="4564039" cy="39229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5E834-AC81-D78B-0DF6-372FDC71A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055" y="-111834"/>
            <a:ext cx="6630945" cy="280898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F81BCC7-4D5F-5F51-0C9B-DBE20EB9C2BF}"/>
              </a:ext>
            </a:extLst>
          </p:cNvPr>
          <p:cNvSpPr/>
          <p:nvPr/>
        </p:nvSpPr>
        <p:spPr>
          <a:xfrm>
            <a:off x="9801841" y="2078950"/>
            <a:ext cx="1368310" cy="38671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14700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模糊比较 </a:t>
            </a:r>
            <a:r>
              <a:rPr lang="en-US" altLang="zh-CN" dirty="0" err="1"/>
              <a:t>approx</a:t>
            </a:r>
            <a:r>
              <a:rPr lang="en-US" altLang="zh-CN" dirty="0"/>
              <a:t> </a:t>
            </a:r>
            <a:r>
              <a:rPr lang="zh-CN" altLang="en-US" dirty="0"/>
              <a:t>与 </a:t>
            </a:r>
            <a:r>
              <a:rPr lang="en-US" altLang="zh-CN" dirty="0" err="1"/>
              <a:t>float_approx</a:t>
            </a:r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17F071-4FAB-C44C-E003-E53B5F5F2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1965"/>
            <a:ext cx="8468363" cy="413090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398C6A3-7D6A-CA11-9C5D-494DBE058EF2}"/>
              </a:ext>
            </a:extLst>
          </p:cNvPr>
          <p:cNvSpPr/>
          <p:nvPr/>
        </p:nvSpPr>
        <p:spPr>
          <a:xfrm>
            <a:off x="9671631" y="1228410"/>
            <a:ext cx="2347137" cy="46227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CD5688-6249-F351-0E5A-0846940F0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062" y="0"/>
            <a:ext cx="5139937" cy="217736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CF01543-CB0E-2D62-7D34-806764CD3BE5}"/>
              </a:ext>
            </a:extLst>
          </p:cNvPr>
          <p:cNvSpPr/>
          <p:nvPr/>
        </p:nvSpPr>
        <p:spPr>
          <a:xfrm>
            <a:off x="10317973" y="895327"/>
            <a:ext cx="1648167" cy="38671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333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互斥量辅助类 </a:t>
            </a:r>
            <a:r>
              <a:rPr lang="en-US" altLang="zh-CN" dirty="0" err="1"/>
              <a:t>lock_guard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8A1D41-C079-90C9-E08B-443491AA5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88" y="2306416"/>
            <a:ext cx="5378401" cy="44940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00A4DE-0EA9-2744-B6C2-B82489EB0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250" y="0"/>
            <a:ext cx="5501750" cy="233063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5E9DD36-0230-5E59-AE31-9991C7759DE2}"/>
              </a:ext>
            </a:extLst>
          </p:cNvPr>
          <p:cNvSpPr/>
          <p:nvPr/>
        </p:nvSpPr>
        <p:spPr>
          <a:xfrm>
            <a:off x="10061414" y="1390626"/>
            <a:ext cx="1648167" cy="38671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88331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互斥量辅助类 </a:t>
            </a:r>
            <a:r>
              <a:rPr lang="en-US" altLang="zh-CN" dirty="0" err="1"/>
              <a:t>lock_guard</a:t>
            </a:r>
            <a:endParaRPr lang="en-US" altLang="zh-CN" dirty="0"/>
          </a:p>
          <a:p>
            <a:pPr lvl="1"/>
            <a:r>
              <a:rPr lang="zh-CN" altLang="en-US" dirty="0"/>
              <a:t>考虑情况</a:t>
            </a:r>
            <a:r>
              <a:rPr lang="en-US" altLang="zh-CN" dirty="0"/>
              <a:t>: </a:t>
            </a:r>
            <a:r>
              <a:rPr lang="zh-CN" altLang="en-US" dirty="0"/>
              <a:t>多个函数返回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E64999-7162-6261-2625-DCFA3720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01" y="209621"/>
            <a:ext cx="5845714" cy="64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88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互斥量辅助类 </a:t>
            </a:r>
            <a:r>
              <a:rPr lang="en-US" altLang="zh-CN" dirty="0" err="1"/>
              <a:t>lock_guard</a:t>
            </a:r>
            <a:endParaRPr lang="en-US" altLang="zh-CN" dirty="0"/>
          </a:p>
          <a:p>
            <a:pPr lvl="1"/>
            <a:r>
              <a:rPr lang="zh-CN" altLang="en-US" dirty="0"/>
              <a:t>考虑情况</a:t>
            </a:r>
            <a:r>
              <a:rPr lang="en-US" altLang="zh-CN" dirty="0"/>
              <a:t>: </a:t>
            </a:r>
            <a:r>
              <a:rPr lang="zh-CN" altLang="en-US" dirty="0"/>
              <a:t>返回语句中有被保护数据的读写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3243DC-A9B0-5328-A308-D82BC26E1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2803"/>
            <a:ext cx="8248636" cy="38745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9C3CA5-1F82-63BD-340D-063E62514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240" y="0"/>
            <a:ext cx="5376760" cy="227769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677401-8C13-47DC-67D7-1D34416BDDB4}"/>
              </a:ext>
            </a:extLst>
          </p:cNvPr>
          <p:cNvSpPr/>
          <p:nvPr/>
        </p:nvSpPr>
        <p:spPr>
          <a:xfrm>
            <a:off x="10163655" y="1403177"/>
            <a:ext cx="1559084" cy="28751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7880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互斥量辅助类 </a:t>
            </a:r>
            <a:r>
              <a:rPr lang="en-US" altLang="zh-CN" dirty="0" err="1"/>
              <a:t>lock_guard</a:t>
            </a:r>
            <a:endParaRPr lang="en-US" altLang="zh-CN" dirty="0"/>
          </a:p>
          <a:p>
            <a:pPr lvl="1"/>
            <a:r>
              <a:rPr lang="zh-CN" altLang="en-US" dirty="0"/>
              <a:t>考虑情况</a:t>
            </a:r>
            <a:r>
              <a:rPr lang="en-US" altLang="zh-CN" dirty="0"/>
              <a:t>: </a:t>
            </a:r>
            <a:r>
              <a:rPr lang="zh-CN" altLang="en-US" dirty="0"/>
              <a:t>抛出异常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81A495-D625-5CAE-A118-2E43A592B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63" y="137512"/>
            <a:ext cx="6597811" cy="621532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6A0A585-36A8-C3D2-77F1-F5F0D0414F5E}"/>
              </a:ext>
            </a:extLst>
          </p:cNvPr>
          <p:cNvSpPr/>
          <p:nvPr/>
        </p:nvSpPr>
        <p:spPr>
          <a:xfrm>
            <a:off x="6771675" y="2244436"/>
            <a:ext cx="3491345" cy="26217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BC5048-1BA0-0EB2-BE1B-C1CA732F2CA9}"/>
              </a:ext>
            </a:extLst>
          </p:cNvPr>
          <p:cNvSpPr/>
          <p:nvPr/>
        </p:nvSpPr>
        <p:spPr>
          <a:xfrm>
            <a:off x="6771676" y="2755966"/>
            <a:ext cx="1886350" cy="26217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99C2BB-8AC4-A0DC-3CBD-8FEFCD2E1183}"/>
              </a:ext>
            </a:extLst>
          </p:cNvPr>
          <p:cNvSpPr/>
          <p:nvPr/>
        </p:nvSpPr>
        <p:spPr>
          <a:xfrm>
            <a:off x="7224613" y="3832381"/>
            <a:ext cx="1554906" cy="26217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4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互斥量辅助类 </a:t>
            </a:r>
            <a:r>
              <a:rPr lang="en-US" altLang="zh-CN" dirty="0" err="1"/>
              <a:t>lock_guard</a:t>
            </a:r>
            <a:endParaRPr lang="en-US" altLang="zh-CN" dirty="0"/>
          </a:p>
          <a:p>
            <a:pPr lvl="1"/>
            <a:r>
              <a:rPr lang="zh-CN" altLang="en-US" dirty="0"/>
              <a:t>考虑情况</a:t>
            </a:r>
            <a:r>
              <a:rPr lang="en-US" altLang="zh-CN" dirty="0"/>
              <a:t>:</a:t>
            </a:r>
            <a:r>
              <a:rPr lang="zh-CN" altLang="en-US" dirty="0"/>
              <a:t>多个锁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F21B957-A1B6-3471-AF57-6A0E8E567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33" y="365124"/>
            <a:ext cx="7020795" cy="62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05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转换字符串 </a:t>
            </a:r>
            <a:r>
              <a:rPr lang="en-US" altLang="zh-CN" dirty="0" err="1"/>
              <a:t>to_string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简单的转换示例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7B2869-94A6-1487-0CA2-DFA16BF54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7" y="2401094"/>
            <a:ext cx="5524500" cy="3200400"/>
          </a:xfrm>
          <a:prstGeom prst="rect">
            <a:avLst/>
          </a:prstGeom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251D165-B550-7A85-7D9A-6B03F2378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12788"/>
            <a:ext cx="5150694" cy="27018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6B544BE-422B-18EA-A5DA-F340F4AF7B2E}"/>
              </a:ext>
            </a:extLst>
          </p:cNvPr>
          <p:cNvSpPr/>
          <p:nvPr/>
        </p:nvSpPr>
        <p:spPr>
          <a:xfrm>
            <a:off x="7229681" y="993342"/>
            <a:ext cx="565744" cy="21708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3854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获取更新数据的 </a:t>
            </a:r>
            <a:r>
              <a:rPr lang="en-US" altLang="zh-CN" dirty="0" err="1"/>
              <a:t>GetDifferenceBetweenVector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126317-5445-4CC6-1A6B-4AC86438B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45129"/>
            <a:ext cx="8986051" cy="42498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B828260-3A70-CC05-267B-980EC97DE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542" y="0"/>
            <a:ext cx="4554458" cy="192934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0CF6B88-E7C0-4D80-2F99-B9726AA9917C}"/>
              </a:ext>
            </a:extLst>
          </p:cNvPr>
          <p:cNvSpPr/>
          <p:nvPr/>
        </p:nvSpPr>
        <p:spPr>
          <a:xfrm>
            <a:off x="7815160" y="993342"/>
            <a:ext cx="1559084" cy="39103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29341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获取更新数据的 </a:t>
            </a:r>
            <a:r>
              <a:rPr lang="en-US" altLang="zh-CN" dirty="0" err="1"/>
              <a:t>GetDifferenceBetweenVector</a:t>
            </a:r>
            <a:endParaRPr lang="en-US" altLang="zh-CN" dirty="0"/>
          </a:p>
          <a:p>
            <a:pPr lvl="1"/>
            <a:r>
              <a:rPr lang="zh-CN" altLang="en-US" dirty="0"/>
              <a:t>使用场景： 更新 </a:t>
            </a:r>
            <a:r>
              <a:rPr lang="en-US" altLang="zh-CN" dirty="0"/>
              <a:t>ATS </a:t>
            </a:r>
            <a:r>
              <a:rPr lang="zh-CN" altLang="en-US" dirty="0"/>
              <a:t>消息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57C47A-93C8-641D-3BD9-59D92F9B3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13" y="2751726"/>
            <a:ext cx="6560711" cy="40039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64D4AE-E6F8-53AC-7F6D-9CD1493A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826" y="0"/>
            <a:ext cx="4400173" cy="186399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3F0ADF5-45BB-2AB6-A1D8-1685FE11FFBD}"/>
              </a:ext>
            </a:extLst>
          </p:cNvPr>
          <p:cNvSpPr/>
          <p:nvPr/>
        </p:nvSpPr>
        <p:spPr>
          <a:xfrm>
            <a:off x="7992777" y="932595"/>
            <a:ext cx="1374890" cy="39103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84314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lvl="1"/>
            <a:r>
              <a:rPr lang="zh-CN" altLang="en-US" dirty="0"/>
              <a:t>用于判断某个字符串是否符合特定规则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DBE59C7-0753-50EF-DF3F-77501D327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828" y="0"/>
            <a:ext cx="5495171" cy="232785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DDB6352-2A79-21A2-2E45-0A6216A8F7A6}"/>
              </a:ext>
            </a:extLst>
          </p:cNvPr>
          <p:cNvSpPr/>
          <p:nvPr/>
        </p:nvSpPr>
        <p:spPr>
          <a:xfrm>
            <a:off x="6940230" y="715507"/>
            <a:ext cx="1697232" cy="39103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8825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lvl="1"/>
            <a:r>
              <a:rPr lang="zh-CN" altLang="en-US" dirty="0"/>
              <a:t>如何判断所有字符是数字？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D8EEED-7E7B-C18C-EF70-D35963034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63" y="162617"/>
            <a:ext cx="5505189" cy="65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951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lvl="1"/>
            <a:r>
              <a:rPr lang="zh-CN" altLang="en-US" dirty="0"/>
              <a:t>如何判断所有字符是</a:t>
            </a:r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 </a:t>
            </a:r>
            <a:r>
              <a:rPr lang="zh-CN" altLang="en-US" dirty="0"/>
              <a:t> </a:t>
            </a:r>
            <a:r>
              <a:rPr lang="en-US" altLang="zh-CN" dirty="0"/>
              <a:t>`</a:t>
            </a:r>
            <a:r>
              <a:rPr lang="en-US" altLang="zh-CN" dirty="0" err="1"/>
              <a:t>a~z</a:t>
            </a:r>
            <a:r>
              <a:rPr lang="en-US" altLang="zh-CN" dirty="0"/>
              <a:t>`</a:t>
            </a:r>
            <a:r>
              <a:rPr lang="zh-CN" altLang="en-US" dirty="0"/>
              <a:t>、 </a:t>
            </a:r>
            <a:r>
              <a:rPr lang="en-US" altLang="zh-CN" dirty="0"/>
              <a:t>`A~Z` </a:t>
            </a:r>
            <a:r>
              <a:rPr lang="zh-CN" altLang="en-US" dirty="0"/>
              <a:t>和 </a:t>
            </a:r>
            <a:r>
              <a:rPr lang="en-US" altLang="zh-CN" dirty="0"/>
              <a:t>`0~9`?</a:t>
            </a:r>
          </a:p>
          <a:p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477B6D-1F72-3086-5A26-2874D34D5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55" y="112733"/>
            <a:ext cx="4932035" cy="6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510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lvl="1"/>
            <a:r>
              <a:rPr lang="zh-CN" altLang="en-US" dirty="0"/>
              <a:t>如何判断有效 </a:t>
            </a:r>
            <a:r>
              <a:rPr lang="en-US" altLang="zh-CN" dirty="0"/>
              <a:t>MAC </a:t>
            </a:r>
            <a:r>
              <a:rPr lang="zh-CN" altLang="en-US" dirty="0"/>
              <a:t>地址</a:t>
            </a:r>
            <a:r>
              <a:rPr lang="en-US" altLang="zh-CN" dirty="0"/>
              <a:t>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F377FE-28F1-DA53-D4F3-D73CB2C22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29" y="306888"/>
            <a:ext cx="5599752" cy="63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665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lvl="1"/>
            <a:r>
              <a:rPr lang="zh-CN" altLang="en-US" dirty="0"/>
              <a:t>强密码</a:t>
            </a:r>
            <a:r>
              <a:rPr lang="en-US" altLang="zh-CN" dirty="0"/>
              <a:t>, </a:t>
            </a:r>
            <a:r>
              <a:rPr lang="zh-CN" altLang="en-US" dirty="0"/>
              <a:t>要求字符串中有数字、</a:t>
            </a:r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 </a:t>
            </a:r>
            <a:r>
              <a:rPr lang="zh-CN" altLang="en-US" dirty="0"/>
              <a:t>大小写字母和特殊符号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2158A6-3759-EF1C-4849-304FB697F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12" y="1088285"/>
            <a:ext cx="5492663" cy="537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058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lvl="1"/>
            <a:r>
              <a:rPr lang="zh-CN" altLang="en-US" dirty="0"/>
              <a:t>抽象规则</a:t>
            </a:r>
            <a:endParaRPr lang="en-US" altLang="zh-CN" dirty="0"/>
          </a:p>
          <a:p>
            <a:pPr lvl="2"/>
            <a:r>
              <a:rPr lang="zh-CN" altLang="en-US" dirty="0"/>
              <a:t>字符符合某种规则</a:t>
            </a:r>
            <a:r>
              <a:rPr lang="en-US" altLang="zh-CN" dirty="0"/>
              <a:t>(</a:t>
            </a:r>
            <a:r>
              <a:rPr lang="zh-CN" altLang="en-US" dirty="0"/>
              <a:t>如数字、十六进制字符</a:t>
            </a:r>
            <a:r>
              <a:rPr lang="en-US" altLang="zh-CN" dirty="0"/>
              <a:t>)</a:t>
            </a:r>
          </a:p>
          <a:p>
            <a:pPr lvl="2"/>
            <a:r>
              <a:rPr lang="zh-CN" altLang="en-US" dirty="0"/>
              <a:t>字符串中所有字符，全部符合、全部不符合和部分符合规则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CF060D-13F8-7624-29FB-55B14362B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584" y="0"/>
            <a:ext cx="5725416" cy="242538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B36E828-9DAB-2B94-3269-D5ACC5B14DB4}"/>
              </a:ext>
            </a:extLst>
          </p:cNvPr>
          <p:cNvSpPr/>
          <p:nvPr/>
        </p:nvSpPr>
        <p:spPr>
          <a:xfrm>
            <a:off x="6703407" y="774713"/>
            <a:ext cx="1769594" cy="39103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07409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6817BA-9082-2AC5-4309-346EBF147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4289"/>
            <a:ext cx="7965118" cy="38839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34FF58-AFBC-42EF-9876-D45A3E0A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348" y="0"/>
            <a:ext cx="5409652" cy="229162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464FEDC-FA1B-C8B0-AFC5-32944CFACC31}"/>
              </a:ext>
            </a:extLst>
          </p:cNvPr>
          <p:cNvSpPr/>
          <p:nvPr/>
        </p:nvSpPr>
        <p:spPr>
          <a:xfrm>
            <a:off x="7033724" y="754776"/>
            <a:ext cx="1662944" cy="3306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27301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32AB53-8983-D8D3-3EC3-95B8EC6AF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45" y="474119"/>
            <a:ext cx="5794653" cy="60187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9B34F3-F71C-39D8-3E27-7AEBA7115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85538"/>
            <a:ext cx="5398446" cy="26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3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转换字符串 </a:t>
            </a:r>
            <a:r>
              <a:rPr lang="en-US" altLang="zh-CN" dirty="0" err="1"/>
              <a:t>to_string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实际使用中我们可能用到的转换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556F04-EA2B-5EB5-C291-532154C65343}"/>
              </a:ext>
            </a:extLst>
          </p:cNvPr>
          <p:cNvSpPr/>
          <p:nvPr/>
        </p:nvSpPr>
        <p:spPr>
          <a:xfrm>
            <a:off x="7315200" y="980184"/>
            <a:ext cx="467068" cy="22366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06D8BA2-D84E-8F89-3461-4912820B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08" y="2822546"/>
            <a:ext cx="7885714" cy="3266667"/>
          </a:xfrm>
          <a:prstGeom prst="rect">
            <a:avLst/>
          </a:prstGeom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3FCD162-CA81-2FC9-BB96-1796E3BA5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9D5C4C0-3CBF-2128-9031-6D5FFFFD3E8C}"/>
              </a:ext>
            </a:extLst>
          </p:cNvPr>
          <p:cNvSpPr/>
          <p:nvPr/>
        </p:nvSpPr>
        <p:spPr>
          <a:xfrm>
            <a:off x="7229681" y="993342"/>
            <a:ext cx="565744" cy="21708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0720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94B5AC-236E-0339-BA55-A3570FF8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94751"/>
            <a:ext cx="6647152" cy="44006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450EA8-FD47-5EDC-CAD4-2353A493D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298" y="0"/>
            <a:ext cx="5455701" cy="231113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EC346CF-AF5E-0AAE-4851-478B0291B5F3}"/>
              </a:ext>
            </a:extLst>
          </p:cNvPr>
          <p:cNvSpPr/>
          <p:nvPr/>
        </p:nvSpPr>
        <p:spPr>
          <a:xfrm>
            <a:off x="7033724" y="754776"/>
            <a:ext cx="1623473" cy="3306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6892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r>
              <a:rPr lang="zh-CN" altLang="en-US" dirty="0"/>
              <a:t>输入字符串检查对象 </a:t>
            </a:r>
            <a:r>
              <a:rPr lang="en-US" altLang="zh-CN" dirty="0" err="1"/>
              <a:t>input_check</a:t>
            </a:r>
            <a:endParaRPr lang="en-US" altLang="zh-CN" dirty="0"/>
          </a:p>
          <a:p>
            <a:pPr lvl="1"/>
            <a:r>
              <a:rPr lang="zh-CN" altLang="en-US" dirty="0"/>
              <a:t>用法</a:t>
            </a:r>
            <a:r>
              <a:rPr lang="en-US" altLang="zh-CN" dirty="0"/>
              <a:t>:</a:t>
            </a:r>
          </a:p>
          <a:p>
            <a:pPr marL="457200" lvl="1" indent="0">
              <a:buNone/>
            </a:pP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836BE1-12E9-F837-2402-163BD52EE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2434"/>
            <a:ext cx="9805792" cy="35265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7F20F0-AB6F-90D8-2D40-13C838C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222" y="0"/>
            <a:ext cx="5797778" cy="24560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D0C3E8E-3CCD-DFDA-AB60-16F36FE84FFD}"/>
              </a:ext>
            </a:extLst>
          </p:cNvPr>
          <p:cNvSpPr/>
          <p:nvPr/>
        </p:nvSpPr>
        <p:spPr>
          <a:xfrm>
            <a:off x="6645597" y="807403"/>
            <a:ext cx="1774777" cy="3306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7861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CN" sz="2800" dirty="0" err="1"/>
              <a:t>json</a:t>
            </a:r>
            <a:r>
              <a:rPr lang="en-US" altLang="zh-CN" sz="2800" dirty="0"/>
              <a:t> </a:t>
            </a:r>
            <a:r>
              <a:rPr lang="zh-CN" altLang="en-US" sz="2800" dirty="0"/>
              <a:t>解析对象接口</a:t>
            </a:r>
            <a:endParaRPr lang="en-US" altLang="zh-CN" sz="2800" dirty="0"/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B8C740-C17A-5BDC-7116-5DF4088A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11" y="77918"/>
            <a:ext cx="6326612" cy="67021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3AB185-DB2B-04F8-6C40-5653C7921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04252"/>
            <a:ext cx="4549887" cy="38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CN" sz="2800" dirty="0" err="1"/>
              <a:t>json</a:t>
            </a:r>
            <a:r>
              <a:rPr lang="en-US" altLang="zh-CN" sz="2800" dirty="0"/>
              <a:t> </a:t>
            </a:r>
            <a:r>
              <a:rPr lang="zh-CN" altLang="en-US" sz="2800" dirty="0"/>
              <a:t>解析对象接口</a:t>
            </a:r>
            <a:endParaRPr lang="en-US" altLang="zh-CN" sz="2800" dirty="0"/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如何检查 </a:t>
            </a:r>
            <a:r>
              <a:rPr lang="en-US" altLang="zh-CN" sz="2400" dirty="0" err="1"/>
              <a:t>json</a:t>
            </a:r>
            <a:r>
              <a:rPr lang="en-US" altLang="zh-CN" sz="2400" dirty="0"/>
              <a:t> 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altLang="zh-CN" sz="2400" dirty="0"/>
              <a:t>   </a:t>
            </a:r>
            <a:r>
              <a:rPr lang="zh-CN" altLang="en-US" sz="2400" dirty="0"/>
              <a:t>字符串正确</a:t>
            </a:r>
            <a:r>
              <a:rPr lang="en-US" altLang="zh-CN" sz="2400"/>
              <a:t>?</a:t>
            </a:r>
            <a:endParaRPr lang="en-US" altLang="zh-CN" sz="2400" dirty="0"/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7F69A68-233A-67CC-CCB1-33C0E5A0B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38" y="119135"/>
            <a:ext cx="7914362" cy="66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410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CN" sz="2800" dirty="0" err="1"/>
              <a:t>json</a:t>
            </a:r>
            <a:r>
              <a:rPr lang="en-US" altLang="zh-CN" sz="2800" dirty="0"/>
              <a:t> </a:t>
            </a:r>
            <a:r>
              <a:rPr lang="zh-CN" altLang="en-US" sz="2800" dirty="0"/>
              <a:t>解析对象接口</a:t>
            </a:r>
            <a:endParaRPr lang="en-US" altLang="zh-CN" sz="2800" dirty="0"/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0D93424-00FD-37A7-AAC7-B3352091E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6741"/>
            <a:ext cx="7851732" cy="43254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6EF3EF-6B83-0F68-AB28-66FE1F02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780" y="0"/>
            <a:ext cx="5541220" cy="234735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96CE72D-AF3E-3938-BF94-30C1F2BC9811}"/>
              </a:ext>
            </a:extLst>
          </p:cNvPr>
          <p:cNvSpPr/>
          <p:nvPr/>
        </p:nvSpPr>
        <p:spPr>
          <a:xfrm>
            <a:off x="6994253" y="275743"/>
            <a:ext cx="1610317" cy="43472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89800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业务辅助类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CN" sz="2800" dirty="0" err="1"/>
              <a:t>json</a:t>
            </a:r>
            <a:r>
              <a:rPr lang="en-US" altLang="zh-CN" sz="2800" dirty="0"/>
              <a:t> </a:t>
            </a:r>
            <a:r>
              <a:rPr lang="zh-CN" altLang="en-US" sz="2800" dirty="0"/>
              <a:t>解析对象接口</a:t>
            </a:r>
            <a:endParaRPr lang="en-US" altLang="zh-CN" sz="2800" dirty="0"/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0E73D0-E074-2373-C6F2-72FEEC007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96847"/>
            <a:ext cx="5604744" cy="3991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1175C0-F784-6D1A-109F-19E0DC54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368" y="0"/>
            <a:ext cx="5659632" cy="23975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7C13038-BB3E-94E9-1E11-A86B4DCE9C7B}"/>
              </a:ext>
            </a:extLst>
          </p:cNvPr>
          <p:cNvSpPr/>
          <p:nvPr/>
        </p:nvSpPr>
        <p:spPr>
          <a:xfrm>
            <a:off x="6902155" y="269165"/>
            <a:ext cx="1610317" cy="43472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98031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7A48E4-5A2A-E836-BAF3-C777050B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附加介绍</a:t>
            </a:r>
            <a:r>
              <a:rPr lang="en-US" altLang="zh-CN" dirty="0"/>
              <a:t>: </a:t>
            </a:r>
            <a:r>
              <a:rPr lang="zh-CN" altLang="en-US" dirty="0"/>
              <a:t>智能指针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97038181-AC08-FC4D-905E-603BBAE9A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56" y="110019"/>
            <a:ext cx="4471184" cy="6602796"/>
          </a:xfrm>
        </p:spPr>
      </p:pic>
    </p:spTree>
    <p:extLst>
      <p:ext uri="{BB962C8B-B14F-4D97-AF65-F5344CB8AC3E}">
        <p14:creationId xmlns:p14="http://schemas.microsoft.com/office/powerpoint/2010/main" val="10685913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7A48E4-5A2A-E836-BAF3-C777050B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附加介绍</a:t>
            </a:r>
            <a:r>
              <a:rPr lang="en-US" altLang="zh-CN" dirty="0"/>
              <a:t>: </a:t>
            </a:r>
            <a:r>
              <a:rPr lang="zh-CN" altLang="en-US" dirty="0"/>
              <a:t>智能指针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ECCAB48-EE3C-91D1-9349-C8911ECA1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73" y="64526"/>
            <a:ext cx="4697260" cy="6728948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7FA2709-F5F0-153A-2F36-8448F408ED0D}"/>
              </a:ext>
            </a:extLst>
          </p:cNvPr>
          <p:cNvSpPr/>
          <p:nvPr/>
        </p:nvSpPr>
        <p:spPr>
          <a:xfrm>
            <a:off x="6940778" y="2887489"/>
            <a:ext cx="1886350" cy="26217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812A13-9A14-9EE2-4A29-0E5D104DAC23}"/>
              </a:ext>
            </a:extLst>
          </p:cNvPr>
          <p:cNvSpPr/>
          <p:nvPr/>
        </p:nvSpPr>
        <p:spPr>
          <a:xfrm>
            <a:off x="9294312" y="1482035"/>
            <a:ext cx="687297" cy="26217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E9420F-D249-F180-06CD-A3EB27B01D31}"/>
              </a:ext>
            </a:extLst>
          </p:cNvPr>
          <p:cNvSpPr/>
          <p:nvPr/>
        </p:nvSpPr>
        <p:spPr>
          <a:xfrm>
            <a:off x="7273446" y="4897677"/>
            <a:ext cx="1075151" cy="2049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B0CE268-4F19-C68B-FB4C-47C67E4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3" y="1454371"/>
            <a:ext cx="5168518" cy="27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附加介绍</a:t>
            </a:r>
            <a:r>
              <a:rPr lang="en-US" altLang="zh-CN" dirty="0"/>
              <a:t>: </a:t>
            </a:r>
            <a:r>
              <a:rPr lang="zh-CN" altLang="en-US" dirty="0"/>
              <a:t>智能指针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zh-CN" altLang="en-US" sz="2800" dirty="0"/>
              <a:t>考虑如下问题</a:t>
            </a:r>
            <a:r>
              <a:rPr lang="en-US" altLang="zh-CN" sz="2800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传入的是数组怎么办</a:t>
            </a:r>
            <a:r>
              <a:rPr lang="en-US" altLang="zh-CN" sz="2400" dirty="0"/>
              <a:t>?</a:t>
            </a:r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7491FA90-6A57-607A-D849-22B12598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73" y="64526"/>
            <a:ext cx="4697260" cy="672894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86752AF-F87A-FAED-9883-56A63645AE6E}"/>
              </a:ext>
            </a:extLst>
          </p:cNvPr>
          <p:cNvSpPr/>
          <p:nvPr/>
        </p:nvSpPr>
        <p:spPr>
          <a:xfrm>
            <a:off x="7496826" y="1480073"/>
            <a:ext cx="463463" cy="2049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078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附加介绍</a:t>
            </a:r>
            <a:r>
              <a:rPr lang="en-US" altLang="zh-CN" dirty="0"/>
              <a:t>: </a:t>
            </a:r>
            <a:r>
              <a:rPr lang="zh-CN" altLang="en-US" dirty="0"/>
              <a:t>智能指针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zh-CN" altLang="en-US" sz="2800" dirty="0"/>
              <a:t>考虑如下问题</a:t>
            </a:r>
            <a:r>
              <a:rPr lang="en-US" altLang="zh-CN" sz="2800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传入的是数组怎么办</a:t>
            </a:r>
            <a:r>
              <a:rPr lang="en-US" altLang="zh-CN" sz="2400" dirty="0"/>
              <a:t>?</a:t>
            </a:r>
          </a:p>
          <a:p>
            <a:pPr marL="685800" lvl="2">
              <a:spcBef>
                <a:spcPts val="1000"/>
              </a:spcBef>
            </a:pPr>
            <a:r>
              <a:rPr lang="en-US" altLang="zh-CN" sz="2400" dirty="0" err="1"/>
              <a:t>pCount</a:t>
            </a:r>
            <a:r>
              <a:rPr lang="en-US" altLang="zh-CN" sz="2400" dirty="0"/>
              <a:t> </a:t>
            </a:r>
            <a:r>
              <a:rPr lang="zh-CN" altLang="en-US" sz="2400" dirty="0"/>
              <a:t>的自增自减是否</a:t>
            </a:r>
            <a:endParaRPr lang="en-US" altLang="zh-CN" sz="2400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altLang="zh-CN" sz="2400" dirty="0"/>
              <a:t>  </a:t>
            </a:r>
            <a:r>
              <a:rPr lang="zh-CN" altLang="en-US" sz="2400" dirty="0"/>
              <a:t>线程安全？</a:t>
            </a:r>
            <a:endParaRPr lang="en-US" altLang="zh-CN" sz="2400" dirty="0"/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7491FA90-6A57-607A-D849-22B12598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73" y="64526"/>
            <a:ext cx="4697260" cy="67289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805B2C6-13D0-0BF4-0F65-244402D96059}"/>
              </a:ext>
            </a:extLst>
          </p:cNvPr>
          <p:cNvSpPr/>
          <p:nvPr/>
        </p:nvSpPr>
        <p:spPr>
          <a:xfrm>
            <a:off x="6765413" y="5762212"/>
            <a:ext cx="938094" cy="2049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BE4828-9383-D335-0858-B855895F972B}"/>
              </a:ext>
            </a:extLst>
          </p:cNvPr>
          <p:cNvSpPr/>
          <p:nvPr/>
        </p:nvSpPr>
        <p:spPr>
          <a:xfrm>
            <a:off x="7022195" y="4181728"/>
            <a:ext cx="938094" cy="2049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5BDE3F8-8152-9F82-61E3-563FDB77A540}"/>
              </a:ext>
            </a:extLst>
          </p:cNvPr>
          <p:cNvSpPr/>
          <p:nvPr/>
        </p:nvSpPr>
        <p:spPr>
          <a:xfrm>
            <a:off x="7022195" y="3288998"/>
            <a:ext cx="938094" cy="20497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846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1D63C-6E28-8E43-B5D2-6F0187F4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转换字符串 </a:t>
            </a:r>
            <a:r>
              <a:rPr lang="en-US" altLang="zh-CN" dirty="0" err="1"/>
              <a:t>to_string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8964-3267-64E4-DBDA-AD496166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因为自己使用占用符可能会出现使用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错误</a:t>
            </a:r>
            <a:r>
              <a:rPr lang="en-US" altLang="zh-CN" dirty="0"/>
              <a:t>(VS </a:t>
            </a:r>
            <a:r>
              <a:rPr lang="zh-CN" altLang="en-US" dirty="0"/>
              <a:t>编译检测不出来</a:t>
            </a:r>
            <a:r>
              <a:rPr lang="en-US" altLang="zh-CN" dirty="0"/>
              <a:t>, g++ </a:t>
            </a:r>
            <a:r>
              <a:rPr lang="zh-CN" altLang="en-US" dirty="0"/>
              <a:t>有部分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警告</a:t>
            </a:r>
            <a:r>
              <a:rPr lang="en-US" altLang="zh-CN" dirty="0"/>
              <a:t>), </a:t>
            </a:r>
            <a:r>
              <a:rPr lang="zh-CN" altLang="en-US" dirty="0"/>
              <a:t>为了正确和格式的统一现使用统一函数封装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556F04-EA2B-5EB5-C291-532154C65343}"/>
              </a:ext>
            </a:extLst>
          </p:cNvPr>
          <p:cNvSpPr/>
          <p:nvPr/>
        </p:nvSpPr>
        <p:spPr>
          <a:xfrm>
            <a:off x="7499396" y="736783"/>
            <a:ext cx="467068" cy="22366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780149-25E7-D2D0-DD31-58F998F29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0" y="3292776"/>
            <a:ext cx="5326873" cy="3200099"/>
          </a:xfrm>
          <a:prstGeom prst="rect">
            <a:avLst/>
          </a:prstGeom>
        </p:spPr>
      </p:pic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8B2AE649-B675-8B4E-F19E-0278FE928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06" y="0"/>
            <a:ext cx="5150694" cy="27018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8EDA206-75C9-EA19-BF0A-EE0B6E75A7C3}"/>
              </a:ext>
            </a:extLst>
          </p:cNvPr>
          <p:cNvSpPr/>
          <p:nvPr/>
        </p:nvSpPr>
        <p:spPr>
          <a:xfrm>
            <a:off x="7558602" y="256580"/>
            <a:ext cx="670998" cy="34526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25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附加介绍</a:t>
            </a:r>
            <a:r>
              <a:rPr lang="en-US" altLang="zh-CN" dirty="0"/>
              <a:t>: </a:t>
            </a:r>
            <a:r>
              <a:rPr lang="zh-CN" altLang="en-US" dirty="0"/>
              <a:t>智能指针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zh-CN" altLang="en-US" sz="2800" dirty="0"/>
              <a:t>考虑如下问题</a:t>
            </a:r>
            <a:r>
              <a:rPr lang="en-US" altLang="zh-CN" sz="2800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传入的是数组怎么办</a:t>
            </a:r>
            <a:r>
              <a:rPr lang="en-US" altLang="zh-CN" sz="2400" dirty="0"/>
              <a:t>?</a:t>
            </a:r>
          </a:p>
          <a:p>
            <a:pPr marL="685800" lvl="2">
              <a:spcBef>
                <a:spcPts val="1000"/>
              </a:spcBef>
            </a:pPr>
            <a:r>
              <a:rPr lang="en-US" altLang="zh-CN" sz="2400" dirty="0" err="1"/>
              <a:t>pCount</a:t>
            </a:r>
            <a:r>
              <a:rPr lang="en-US" altLang="zh-CN" sz="2400" dirty="0"/>
              <a:t> </a:t>
            </a:r>
            <a:r>
              <a:rPr lang="zh-CN" altLang="en-US" sz="2400" dirty="0"/>
              <a:t>的自增自减是否</a:t>
            </a:r>
            <a:endParaRPr lang="en-US" altLang="zh-CN" sz="2400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altLang="zh-CN" sz="2400" dirty="0"/>
              <a:t>  </a:t>
            </a:r>
            <a:r>
              <a:rPr lang="zh-CN" altLang="en-US" sz="2400" dirty="0"/>
              <a:t>线程安全？</a:t>
            </a:r>
            <a:endParaRPr lang="en-US" altLang="zh-CN" sz="2400" dirty="0"/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可不可以创建一个空的该对象</a:t>
            </a:r>
            <a:r>
              <a:rPr lang="en-US" altLang="zh-CN" sz="2400" dirty="0"/>
              <a:t>?</a:t>
            </a:r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7491FA90-6A57-607A-D849-22B12598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73" y="64526"/>
            <a:ext cx="4697260" cy="6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102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附加介绍</a:t>
            </a:r>
            <a:r>
              <a:rPr lang="en-US" altLang="zh-CN" dirty="0"/>
              <a:t>: </a:t>
            </a:r>
            <a:r>
              <a:rPr lang="zh-CN" altLang="en-US" dirty="0"/>
              <a:t>智能指针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zh-CN" altLang="en-US" sz="2800" dirty="0"/>
              <a:t>考虑如下问题</a:t>
            </a:r>
            <a:r>
              <a:rPr lang="en-US" altLang="zh-CN" sz="2800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传入的是数组怎么办</a:t>
            </a:r>
            <a:r>
              <a:rPr lang="en-US" altLang="zh-CN" sz="2400" dirty="0"/>
              <a:t>?</a:t>
            </a:r>
          </a:p>
          <a:p>
            <a:pPr marL="685800" lvl="2">
              <a:spcBef>
                <a:spcPts val="1000"/>
              </a:spcBef>
            </a:pPr>
            <a:r>
              <a:rPr lang="en-US" altLang="zh-CN" sz="2400" dirty="0" err="1"/>
              <a:t>pCount</a:t>
            </a:r>
            <a:r>
              <a:rPr lang="en-US" altLang="zh-CN" sz="2400" dirty="0"/>
              <a:t> </a:t>
            </a:r>
            <a:r>
              <a:rPr lang="zh-CN" altLang="en-US" sz="2400" dirty="0"/>
              <a:t>的自增自减是否</a:t>
            </a:r>
            <a:endParaRPr lang="en-US" altLang="zh-CN" sz="2400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altLang="zh-CN" sz="2400" dirty="0"/>
              <a:t>  </a:t>
            </a:r>
            <a:r>
              <a:rPr lang="zh-CN" altLang="en-US" sz="2400" dirty="0"/>
              <a:t>线程安全？</a:t>
            </a:r>
            <a:endParaRPr lang="en-US" altLang="zh-CN" sz="2400" dirty="0"/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可不可以创建一个空的该对象</a:t>
            </a:r>
            <a:r>
              <a:rPr lang="en-US" altLang="zh-CN" sz="2400" dirty="0"/>
              <a:t>?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如果不可以创建一个空的对象，</a:t>
            </a:r>
            <a:endParaRPr lang="en-US" altLang="zh-CN" sz="2400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altLang="zh-CN" sz="2400" dirty="0"/>
              <a:t>   </a:t>
            </a:r>
            <a:r>
              <a:rPr lang="zh-CN" altLang="en-US" sz="2400" dirty="0"/>
              <a:t>那么它能不能传入 </a:t>
            </a:r>
            <a:r>
              <a:rPr lang="en-US" altLang="zh-CN" sz="2400" dirty="0"/>
              <a:t>std::vector </a:t>
            </a:r>
            <a:r>
              <a:rPr lang="zh-CN" altLang="en-US" sz="2400" dirty="0"/>
              <a:t>、</a:t>
            </a:r>
            <a:endParaRPr lang="en-US" altLang="zh-CN" sz="2400" dirty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altLang="zh-CN" sz="2400" dirty="0"/>
              <a:t>   std::map</a:t>
            </a:r>
          </a:p>
          <a:p>
            <a:pPr marL="685800" lvl="2">
              <a:spcBef>
                <a:spcPts val="1000"/>
              </a:spcBef>
            </a:pPr>
            <a:endParaRPr lang="en-US" altLang="zh-CN" sz="2400" dirty="0"/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7491FA90-6A57-607A-D849-22B12598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73" y="64526"/>
            <a:ext cx="4697260" cy="6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092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A1E8-4409-3250-7749-573F4D61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  <a:r>
              <a:rPr lang="en-US" altLang="zh-CN" dirty="0"/>
              <a:t>: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F94E48-6684-25F6-CAC3-D26A9DBB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991"/>
            <a:ext cx="10515600" cy="4351338"/>
          </a:xfrm>
        </p:spPr>
        <p:txBody>
          <a:bodyPr/>
          <a:lstStyle/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封装调试函数可以使我们方便的获取信息</a:t>
            </a:r>
            <a:endParaRPr lang="en-US" altLang="zh-CN" sz="2400" dirty="0"/>
          </a:p>
          <a:p>
            <a:pPr marL="1143000" lvl="3">
              <a:spcBef>
                <a:spcPts val="1000"/>
              </a:spcBef>
            </a:pPr>
            <a:r>
              <a:rPr lang="zh-CN" altLang="en-US" sz="2200" dirty="0"/>
              <a:t>出问题时可以快速定位</a:t>
            </a:r>
            <a:r>
              <a:rPr lang="en-US" altLang="zh-CN" sz="2200" dirty="0"/>
              <a:t>(</a:t>
            </a:r>
            <a:r>
              <a:rPr lang="zh-CN" altLang="en-US" sz="2200" dirty="0"/>
              <a:t>即时反馈</a:t>
            </a:r>
            <a:r>
              <a:rPr lang="en-US" altLang="zh-CN" sz="2200" dirty="0"/>
              <a:t>)</a:t>
            </a:r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在 </a:t>
            </a:r>
            <a:r>
              <a:rPr lang="en-US" altLang="zh-CN" sz="2400" dirty="0"/>
              <a:t>Linux </a:t>
            </a:r>
            <a:r>
              <a:rPr lang="zh-CN" altLang="en-US" sz="2400" dirty="0"/>
              <a:t>和 </a:t>
            </a:r>
            <a:r>
              <a:rPr lang="en-US" altLang="zh-CN" sz="2400" dirty="0"/>
              <a:t>Windows </a:t>
            </a:r>
            <a:r>
              <a:rPr lang="zh-CN" altLang="en-US" sz="2400" dirty="0"/>
              <a:t>下相同代码，很可能现象不同</a:t>
            </a:r>
            <a:endParaRPr lang="en-US" altLang="zh-CN" sz="2400" dirty="0"/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调试函数本身也是代码，可能会有 </a:t>
            </a:r>
            <a:r>
              <a:rPr lang="en-US" altLang="zh-CN" sz="2400" dirty="0"/>
              <a:t>BUG</a:t>
            </a:r>
          </a:p>
          <a:p>
            <a:pPr marL="1143000" lvl="3">
              <a:spcBef>
                <a:spcPts val="1000"/>
              </a:spcBef>
            </a:pPr>
            <a:r>
              <a:rPr lang="zh-CN" altLang="en-US" sz="2200" dirty="0"/>
              <a:t>要格外小心</a:t>
            </a:r>
            <a:endParaRPr lang="en-US" altLang="zh-CN" sz="2200" dirty="0"/>
          </a:p>
          <a:p>
            <a:pPr marL="685800" lvl="2">
              <a:spcBef>
                <a:spcPts val="1000"/>
              </a:spcBef>
            </a:pPr>
            <a:r>
              <a:rPr lang="zh-CN" altLang="en-US" sz="2400" dirty="0"/>
              <a:t>封装调试函数时，节省的时间要比花费的时间大</a:t>
            </a:r>
            <a:endParaRPr lang="en-US" altLang="zh-CN" sz="2400" dirty="0"/>
          </a:p>
          <a:p>
            <a:pPr marL="1143000" lvl="3">
              <a:spcBef>
                <a:spcPts val="1000"/>
              </a:spcBef>
            </a:pPr>
            <a:r>
              <a:rPr lang="zh-CN" altLang="en-US" sz="2200" dirty="0"/>
              <a:t>业务逻辑写不好，好解释</a:t>
            </a:r>
            <a:endParaRPr lang="en-US" altLang="zh-CN" sz="2200" dirty="0"/>
          </a:p>
          <a:p>
            <a:pPr marL="1143000" lvl="3">
              <a:spcBef>
                <a:spcPts val="1000"/>
              </a:spcBef>
            </a:pPr>
            <a:r>
              <a:rPr lang="zh-CN" altLang="en-US" sz="2200" dirty="0"/>
              <a:t>崩溃、死锁等导致程序不可用，不好解释</a:t>
            </a:r>
            <a:endParaRPr lang="en-US" altLang="zh-CN" sz="2200" dirty="0"/>
          </a:p>
          <a:p>
            <a:pPr marL="228600" lvl="1">
              <a:spcBef>
                <a:spcPts val="1000"/>
              </a:spcBef>
            </a:pP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9614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ECF54A-8EC1-2EAE-FA91-238478B203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谢谢</a:t>
            </a:r>
            <a:r>
              <a:rPr lang="en-US" altLang="zh-CN" dirty="0"/>
              <a:t>!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8EEEF61-89CD-4EB0-F0CB-0DE4BF7D70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72307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1885</Words>
  <Application>Microsoft Office PowerPoint</Application>
  <PresentationFormat>宽屏</PresentationFormat>
  <Paragraphs>354</Paragraphs>
  <Slides>93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93</vt:i4>
      </vt:variant>
    </vt:vector>
  </HeadingPairs>
  <TitlesOfParts>
    <vt:vector size="97" baseType="lpstr">
      <vt:lpstr>等线</vt:lpstr>
      <vt:lpstr>等线 Light</vt:lpstr>
      <vt:lpstr>Arial</vt:lpstr>
      <vt:lpstr>Office 主题​​</vt:lpstr>
      <vt:lpstr>C++调试工具函数介绍</vt:lpstr>
      <vt:lpstr>热身</vt:lpstr>
      <vt:lpstr>目录</vt:lpstr>
      <vt:lpstr>概述</vt:lpstr>
      <vt:lpstr>调试日志打印类</vt:lpstr>
      <vt:lpstr>调试日志打印类</vt:lpstr>
      <vt:lpstr>转换字符串 to_string</vt:lpstr>
      <vt:lpstr>转换字符串 to_string</vt:lpstr>
      <vt:lpstr>转换字符串 to_string</vt:lpstr>
      <vt:lpstr>转换字符串 to_string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使用 string_stream 拼接字符串</vt:lpstr>
      <vt:lpstr>日志流 log_stram</vt:lpstr>
      <vt:lpstr>日志流 log_stram</vt:lpstr>
      <vt:lpstr>日志流 log_stram</vt:lpstr>
      <vt:lpstr>异步日志 log_sync</vt:lpstr>
      <vt:lpstr>异步日志 log_sync</vt:lpstr>
      <vt:lpstr>异步日志 log_sync</vt:lpstr>
      <vt:lpstr>异步日志 log_sync</vt:lpstr>
      <vt:lpstr>异步日志 log_sync</vt:lpstr>
      <vt:lpstr>异步日志 log_sync</vt:lpstr>
      <vt:lpstr>异步日志 log_sync</vt:lpstr>
      <vt:lpstr>异步日志 log_sync</vt:lpstr>
      <vt:lpstr>异步日志 log_sync</vt:lpstr>
      <vt:lpstr>异步日志 log_sync</vt:lpstr>
      <vt:lpstr>异步日志 log_sync</vt:lpstr>
      <vt:lpstr>异步日志 log_sync</vt:lpstr>
      <vt:lpstr>时间相关类</vt:lpstr>
      <vt:lpstr>时间相关类</vt:lpstr>
      <vt:lpstr>时间相关类</vt:lpstr>
      <vt:lpstr>时间相关类</vt:lpstr>
      <vt:lpstr>时间相关类</vt:lpstr>
      <vt:lpstr>时间相关类</vt:lpstr>
      <vt:lpstr>时间相关类</vt:lpstr>
      <vt:lpstr>时间相关类</vt:lpstr>
      <vt:lpstr>时间相关类</vt:lpstr>
      <vt:lpstr>性能调优类</vt:lpstr>
      <vt:lpstr>性能调优类</vt:lpstr>
      <vt:lpstr>性能调优类</vt:lpstr>
      <vt:lpstr>性能调优类</vt:lpstr>
      <vt:lpstr>性能调优类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业务辅助类</vt:lpstr>
      <vt:lpstr>附加介绍: 智能指针</vt:lpstr>
      <vt:lpstr>附加介绍: 智能指针</vt:lpstr>
      <vt:lpstr>附加介绍: 智能指针</vt:lpstr>
      <vt:lpstr>附加介绍: 智能指针</vt:lpstr>
      <vt:lpstr>附加介绍: 智能指针</vt:lpstr>
      <vt:lpstr>附加介绍: 智能指针</vt:lpstr>
      <vt:lpstr>总结:</vt:lpstr>
      <vt:lpstr>谢谢!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C++调试工具函数介绍</dc:title>
  <dc:creator>李 建聪</dc:creator>
  <cp:lastModifiedBy>建聪 李</cp:lastModifiedBy>
  <cp:revision>52</cp:revision>
  <dcterms:created xsi:type="dcterms:W3CDTF">2022-10-19T09:14:56Z</dcterms:created>
  <dcterms:modified xsi:type="dcterms:W3CDTF">2022-11-04T07:35:32Z</dcterms:modified>
</cp:coreProperties>
</file>