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64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4" r:id="rId43"/>
    <p:sldId id="298" r:id="rId44"/>
    <p:sldId id="299" r:id="rId45"/>
    <p:sldId id="300" r:id="rId46"/>
    <p:sldId id="302" r:id="rId47"/>
    <p:sldId id="301" r:id="rId48"/>
    <p:sldId id="303" r:id="rId49"/>
    <p:sldId id="304" r:id="rId50"/>
    <p:sldId id="305" r:id="rId51"/>
    <p:sldId id="311" r:id="rId52"/>
    <p:sldId id="306" r:id="rId53"/>
    <p:sldId id="307" r:id="rId54"/>
    <p:sldId id="308" r:id="rId55"/>
    <p:sldId id="309" r:id="rId56"/>
    <p:sldId id="310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3" r:id="rId7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FF56E-D1C2-400B-A1F7-46B0C2E00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DC0DF6-600E-41A1-AA5B-B012A2E47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E58D95-694F-4518-B397-51CD4094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06E0C-F508-43B5-840E-66E36C84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053A15-1CBD-46E3-BF3E-38F82B1F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90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80F93-3C07-4D76-B3F6-513D1EC2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6BC4B8-9F2B-499D-ADE5-93C731160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70BFC-2775-4F5B-BCEA-0B8149F2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8D8C4-D0D2-4E22-96F3-4BC5A115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3D7F20-2A08-4CA2-9C54-64F4604B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DBC3FC-78B5-4E0C-82BA-EDF9016B6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B5830B-9DFC-47D9-B039-78457C3E5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DAE152-134A-46E8-B140-AAD03AD0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32F2C5-F0B7-4024-961C-CB09DE7A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C5D80D-1E84-4D29-A586-9E248AD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9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024B9-C1F3-4A3E-830E-5941D035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25B7AD-5837-463F-A4B1-75AF484B8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93550D-3D15-436A-9544-E854FDDA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124163-C5CF-4CC8-BE80-50E836CF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760F5-6D2D-4EAA-AD34-55267BAE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809833-467E-4C6C-8CD6-DB6A07B2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97F2B7-407A-4624-BD0C-0290F427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D21A5A-B61A-4DDB-A224-2488DC2E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C03013-008A-4213-A9C1-2BFF11CD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E42B87-33A3-42A4-806C-F55CB96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9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43631-CBBF-4BA0-9CBC-EEF74E5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555374-545B-4C7B-B8A2-47EE28C14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8AF1D2-7ED4-4512-B15D-86DE3197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12DBC7-C024-40DE-8E97-8A4E4AC9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CB4CC9-BB61-48CF-B578-6C000B4E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DD847-38D6-4A1B-AA60-8EEE1EA0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9286F-93F1-401D-84B4-E0D0AA21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D8B932-C2D2-4B91-8F5B-8B839756D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BF8D6E-A97C-46FA-8C1B-A1B7810A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852101-FE70-447C-B045-E41F3F79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91CDF8-7071-46AE-BEE4-CB48835D6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42F60B-82F9-4D66-876D-8FEDADB0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4E8FA5F-0185-4760-87DC-23E5DFF8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FEC8D5-F8CE-4DAE-BA50-3A57EEC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3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E8053-E55C-467F-9DF8-666F73BF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BEF09F-D769-4A53-9D86-A6A63302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E27065-83DD-418B-8D47-CF87C863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243878-06F7-4AA1-B4D9-BC0E2E28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74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D31C55-C36A-4951-9D08-7C842FC2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929D9-4DF9-4156-B200-0F1FF415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E6CA48-1B6E-4DD0-BCAA-5C513C81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3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48D7C-D1FC-4217-9A88-13E85ABA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36E11F-74CA-492C-9BC4-6D77C6B9F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AD6D83-D8DB-461E-A73D-9BC97B4FA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B05AD-2DED-488C-A039-E8D11752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25EC49-A990-43BD-B4F5-62AD1647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C69DC0-95B8-4DB2-925E-EA516881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38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B35D6-618D-4D72-95E0-E6B95388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A6372F-C2F2-4805-B08F-5267A8BAE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3BBB66-FE5D-4384-890A-530730D7B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D63E61-29AB-4A29-9DA6-93B25C15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0B5CA8-B129-415A-8100-ECA97AF9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D1E66A-882E-4B88-B94E-F5685BDF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11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368F80-B932-4857-8D41-ACDB3F4C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0285E7-2B32-49E8-8B43-0CBAEE4D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BF145-7445-4388-A0E3-EE5262021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8988-A2FC-4ED6-9E6B-72340B0B4267}" type="datetimeFigureOut">
              <a:rPr lang="zh-CN" altLang="en-US" smtClean="0"/>
              <a:t>2022/6/17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38810F-1EEA-4925-B437-8E0A281C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5D20DA-B1B2-4722-B1A3-727119139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25EF-E5B0-42D1-A20E-79D4D9847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86E72-EA52-4315-920B-FDE6710E4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C++</a:t>
            </a:r>
            <a:r>
              <a:rPr lang="zh-CN" altLang="en-US" dirty="0"/>
              <a:t>容器特性与使用场景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552F9A-7887-4113-A8FE-A9B5F6403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李建聪</a:t>
            </a:r>
            <a:endParaRPr lang="en-US" altLang="zh-CN" dirty="0"/>
          </a:p>
          <a:p>
            <a:r>
              <a:rPr lang="en-US" altLang="zh-CN"/>
              <a:t>2022/06/17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327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9FEFD-DCC5-45B0-A3A7-EDDAE575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 size() </a:t>
            </a:r>
            <a:r>
              <a:rPr lang="zh-CN" altLang="en-US" dirty="0"/>
              <a:t>与 </a:t>
            </a:r>
            <a:r>
              <a:rPr lang="en-US" altLang="zh-CN" dirty="0"/>
              <a:t>capacity()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CCA756-87EF-489B-8D31-668196687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044031"/>
            <a:ext cx="3057525" cy="1914525"/>
          </a:xfr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6725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E169E-F8E0-4AA8-AE71-82FE1F49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resize()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1CF632-7159-46DB-8646-00FBE12C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resize(count)</a:t>
            </a:r>
            <a:r>
              <a:rPr lang="zh-CN" altLang="en-US" dirty="0"/>
              <a:t>：标准中定义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重设容器大小以容纳 </a:t>
            </a:r>
            <a:r>
              <a:rPr lang="en-US" altLang="zh-CN" dirty="0"/>
              <a:t>count </a:t>
            </a:r>
            <a:r>
              <a:rPr lang="zh-CN" altLang="en-US" dirty="0"/>
              <a:t>个元素。</a:t>
            </a:r>
            <a:endParaRPr lang="en-US" altLang="zh-CN" dirty="0"/>
          </a:p>
          <a:p>
            <a:r>
              <a:rPr lang="zh-CN" altLang="en-US" dirty="0"/>
              <a:t>若当前大小大于 </a:t>
            </a:r>
            <a:r>
              <a:rPr lang="en-US" altLang="zh-CN" dirty="0"/>
              <a:t>count </a:t>
            </a:r>
            <a:r>
              <a:rPr lang="zh-CN" altLang="en-US" dirty="0"/>
              <a:t>，则减小容器为其首 </a:t>
            </a:r>
            <a:r>
              <a:rPr lang="en-US" altLang="zh-CN" dirty="0"/>
              <a:t>count </a:t>
            </a:r>
            <a:r>
              <a:rPr lang="zh-CN" altLang="en-US" dirty="0"/>
              <a:t>个元素。</a:t>
            </a:r>
            <a:endParaRPr lang="en-US" altLang="zh-CN" dirty="0"/>
          </a:p>
          <a:p>
            <a:r>
              <a:rPr lang="zh-CN" altLang="en-US" dirty="0"/>
              <a:t>若当前大小小于 </a:t>
            </a:r>
            <a:r>
              <a:rPr lang="en-US" altLang="zh-CN" dirty="0"/>
              <a:t>count </a:t>
            </a:r>
          </a:p>
          <a:p>
            <a:pPr lvl="1"/>
            <a:r>
              <a:rPr lang="zh-CN" altLang="en-US" dirty="0"/>
              <a:t>则后附额外的默认插入的元素</a:t>
            </a:r>
            <a:endParaRPr lang="en-US" altLang="zh-CN" dirty="0"/>
          </a:p>
          <a:p>
            <a:pPr lvl="1"/>
            <a:r>
              <a:rPr lang="zh-CN" altLang="en-US" dirty="0"/>
              <a:t>则后附额外的 </a:t>
            </a:r>
            <a:r>
              <a:rPr lang="en-US" altLang="zh-CN" dirty="0"/>
              <a:t>value </a:t>
            </a:r>
            <a:r>
              <a:rPr lang="zh-CN" altLang="en-US" dirty="0"/>
              <a:t>的副本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5831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CFE4D-21CE-4195-935F-4007AC14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resize()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95" y="1825625"/>
            <a:ext cx="2831409" cy="4351338"/>
          </a:xfr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174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E169E-F8E0-4AA8-AE71-82FE1F49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reserve()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1CF632-7159-46DB-8646-00FBE12C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reserve(</a:t>
            </a:r>
            <a:r>
              <a:rPr lang="en-US" altLang="zh-CN" dirty="0" err="1"/>
              <a:t>new_cap</a:t>
            </a:r>
            <a:r>
              <a:rPr lang="en-US" altLang="zh-CN" dirty="0"/>
              <a:t>)</a:t>
            </a:r>
            <a:r>
              <a:rPr lang="zh-CN" altLang="en-US" dirty="0"/>
              <a:t>：标准中定义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增加 </a:t>
            </a:r>
            <a:r>
              <a:rPr lang="en-US" altLang="zh-CN" dirty="0"/>
              <a:t>vector </a:t>
            </a:r>
            <a:r>
              <a:rPr lang="zh-CN" altLang="en-US" dirty="0"/>
              <a:t>的容量到大于或等于 </a:t>
            </a:r>
            <a:r>
              <a:rPr lang="en-US" altLang="zh-CN" dirty="0" err="1"/>
              <a:t>new_cap</a:t>
            </a:r>
            <a:r>
              <a:rPr lang="en-US" altLang="zh-CN" dirty="0"/>
              <a:t> </a:t>
            </a:r>
            <a:r>
              <a:rPr lang="zh-CN" altLang="en-US" dirty="0"/>
              <a:t>的值。若 </a:t>
            </a:r>
            <a:r>
              <a:rPr lang="en-US" altLang="zh-CN" dirty="0" err="1"/>
              <a:t>new_cap</a:t>
            </a:r>
            <a:r>
              <a:rPr lang="en-US" altLang="zh-CN" dirty="0"/>
              <a:t> </a:t>
            </a:r>
            <a:r>
              <a:rPr lang="zh-CN" altLang="en-US" dirty="0"/>
              <a:t>大于当前的 </a:t>
            </a:r>
            <a:r>
              <a:rPr lang="en-US" altLang="zh-CN" dirty="0"/>
              <a:t>capacity() </a:t>
            </a:r>
            <a:r>
              <a:rPr lang="zh-CN" altLang="en-US" dirty="0"/>
              <a:t>，则分配新存储，否则该方法不做任何事。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注意</a:t>
            </a:r>
            <a:r>
              <a:rPr lang="en-US" altLang="zh-CN" dirty="0"/>
              <a:t>: </a:t>
            </a:r>
          </a:p>
          <a:p>
            <a:pPr marL="514350" indent="-514350">
              <a:buAutoNum type="arabicPeriod"/>
            </a:pPr>
            <a:r>
              <a:rPr lang="en-US" altLang="zh-CN" dirty="0"/>
              <a:t>reserve() </a:t>
            </a:r>
            <a:r>
              <a:rPr lang="zh-CN" altLang="en-US" dirty="0"/>
              <a:t>不更改 </a:t>
            </a:r>
            <a:r>
              <a:rPr lang="en-US" altLang="zh-CN" dirty="0"/>
              <a:t>vector </a:t>
            </a:r>
            <a:r>
              <a:rPr lang="zh-CN" altLang="en-US" dirty="0"/>
              <a:t>的 </a:t>
            </a:r>
            <a:r>
              <a:rPr lang="en-US" altLang="zh-CN" dirty="0"/>
              <a:t>size </a:t>
            </a:r>
            <a:r>
              <a:rPr lang="zh-CN" altLang="en-US" dirty="0"/>
              <a:t>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若 </a:t>
            </a:r>
            <a:r>
              <a:rPr lang="en-US" altLang="zh-CN" dirty="0" err="1"/>
              <a:t>new_cap</a:t>
            </a:r>
            <a:r>
              <a:rPr lang="en-US" altLang="zh-CN" dirty="0"/>
              <a:t> </a:t>
            </a:r>
            <a:r>
              <a:rPr lang="zh-CN" altLang="en-US" dirty="0"/>
              <a:t>大于 </a:t>
            </a:r>
            <a:r>
              <a:rPr lang="en-US" altLang="zh-CN" dirty="0"/>
              <a:t>capacity() </a:t>
            </a:r>
            <a:r>
              <a:rPr lang="zh-CN" altLang="en-US" dirty="0"/>
              <a:t>，则所有迭代器，包含尾后迭代器和所有到元素的引用都被非法化。否则，没有迭代器或引用被非法化。</a:t>
            </a:r>
            <a:endParaRPr lang="en-US" altLang="zh-CN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806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B9225-B19C-4E7B-AF2B-0BDABD48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reserve()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A261DF9-BC3E-4676-B029-4457BC904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85" y="1825625"/>
            <a:ext cx="3853830" cy="4351338"/>
          </a:xfr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081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58D9D-04D0-408F-B50C-3821E913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en-US" altLang="zh-CN" dirty="0" err="1"/>
              <a:t>shrink_to_fit</a:t>
            </a:r>
            <a:r>
              <a:rPr lang="en-US" altLang="zh-CN" dirty="0"/>
              <a:t>() (C++11)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B4C792-41AD-4044-881F-4DF2CBFD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标准描述</a:t>
            </a:r>
            <a:r>
              <a:rPr lang="en-US" altLang="zh-CN" dirty="0"/>
              <a:t>: </a:t>
            </a:r>
          </a:p>
          <a:p>
            <a:r>
              <a:rPr lang="zh-CN" altLang="en-US" dirty="0"/>
              <a:t>请求移除未使用的容量。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它是减少 </a:t>
            </a:r>
            <a:r>
              <a:rPr lang="en-US" altLang="zh-CN" dirty="0"/>
              <a:t>capacity() </a:t>
            </a:r>
            <a:r>
              <a:rPr lang="zh-CN" altLang="en-US" dirty="0"/>
              <a:t>到 </a:t>
            </a:r>
            <a:r>
              <a:rPr lang="en-US" altLang="zh-CN" dirty="0"/>
              <a:t>size()</a:t>
            </a:r>
            <a:r>
              <a:rPr lang="zh-CN" altLang="en-US" dirty="0"/>
              <a:t>非强制性请求。请求是否达成依赖于实现。</a:t>
            </a:r>
          </a:p>
          <a:p>
            <a:endParaRPr lang="en-US" altLang="zh-CN" dirty="0"/>
          </a:p>
          <a:p>
            <a:r>
              <a:rPr lang="zh-CN" altLang="en-US" dirty="0"/>
              <a:t>若发生重分配，则所有迭代器，包含尾后迭代器，和所有到元素的引用都被非法化。若不发生重分配，则没有迭代器或引用被非法化。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831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19ACF-AF23-46E8-82E5-DA7CC000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en-US" altLang="zh-CN" dirty="0" err="1"/>
              <a:t>shrink_to_fit</a:t>
            </a:r>
            <a:r>
              <a:rPr lang="en-US" altLang="zh-CN" dirty="0"/>
              <a:t>() (C++11)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1833A91-759B-4FC4-997B-2D96B0644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857" y="3215579"/>
            <a:ext cx="3714286" cy="1571429"/>
          </a:xfr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142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629AA-C999-4A2A-86D4-6AE11F9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en-US" altLang="zh-CN" dirty="0" err="1"/>
              <a:t>push_back</a:t>
            </a:r>
            <a:r>
              <a:rPr lang="en-US" altLang="zh-CN" dirty="0"/>
              <a:t>() </a:t>
            </a:r>
            <a:r>
              <a:rPr lang="zh-CN" altLang="en-US" dirty="0"/>
              <a:t>与 </a:t>
            </a:r>
            <a:r>
              <a:rPr lang="en-US" altLang="zh-CN" dirty="0" err="1"/>
              <a:t>push_front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F3A01A-8E38-4EBB-BFD5-65A00B2C0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94" y="1825625"/>
            <a:ext cx="4029612" cy="4351338"/>
          </a:xfr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565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A5DB3-6103-4714-BD5C-58E48D06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en-US" altLang="zh-CN" dirty="0" err="1"/>
              <a:t>push_back</a:t>
            </a:r>
            <a:r>
              <a:rPr lang="en-US" altLang="zh-CN" dirty="0"/>
              <a:t>() </a:t>
            </a:r>
            <a:r>
              <a:rPr lang="zh-CN" altLang="en-US" dirty="0"/>
              <a:t>与 </a:t>
            </a:r>
            <a:r>
              <a:rPr lang="en-US" altLang="zh-CN" dirty="0" err="1"/>
              <a:t>push_front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A63B1E4-9E29-4A90-96DF-ED3037E1C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2520156"/>
            <a:ext cx="3343275" cy="2962275"/>
          </a:xfr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388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C9569-FA92-42BC-9FA6-D400E99E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insert()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A6BFBA-92BE-4E04-AACD-5B46B1CAE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2520156"/>
            <a:ext cx="2533650" cy="2962275"/>
          </a:xfr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542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容器共性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以副本的形式保存。</a:t>
            </a:r>
            <a:endParaRPr lang="en-US" altLang="zh-CN" dirty="0"/>
          </a:p>
          <a:p>
            <a:r>
              <a:rPr lang="zh-CN" altLang="en-US" dirty="0"/>
              <a:t>如果不想要复制，那么只能使用 </a:t>
            </a:r>
            <a:r>
              <a:rPr lang="en-US" altLang="zh-CN" dirty="0" err="1"/>
              <a:t>std</a:t>
            </a:r>
            <a:r>
              <a:rPr lang="en-US" altLang="zh-CN" dirty="0"/>
              <a:t>::move </a:t>
            </a:r>
            <a:r>
              <a:rPr lang="zh-CN" altLang="en-US" dirty="0"/>
              <a:t>或 保存元素指针</a:t>
            </a:r>
            <a:r>
              <a:rPr lang="en-US" altLang="zh-CN" dirty="0"/>
              <a:t>(</a:t>
            </a:r>
            <a:r>
              <a:rPr lang="zh-CN" altLang="en-US" dirty="0"/>
              <a:t>不能使用引用来规避复制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元素在容器内有其特定顺序。</a:t>
            </a:r>
            <a:r>
              <a:rPr lang="en-US" altLang="zh-CN" dirty="0"/>
              <a:t>(</a:t>
            </a:r>
            <a:r>
              <a:rPr lang="zh-CN" altLang="en-US" dirty="0"/>
              <a:t>迭代器遍历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调用者必须确保传给操作函数的实参符合条件。</a:t>
            </a:r>
            <a:r>
              <a:rPr lang="en-US" altLang="zh-CN" dirty="0"/>
              <a:t>(</a:t>
            </a:r>
            <a:r>
              <a:rPr lang="zh-CN" altLang="en-US" dirty="0"/>
              <a:t>例如</a:t>
            </a:r>
            <a:r>
              <a:rPr lang="en-US" altLang="zh-CN" dirty="0"/>
              <a:t>: operator[])</a:t>
            </a:r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4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488BE-D923-4419-B2BB-7B3B88FB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erase()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CA5C046-FFD5-46BB-A49A-0AB0A1A29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7" y="2162969"/>
            <a:ext cx="3248025" cy="3676650"/>
          </a:xfr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175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C283E-E492-4336-B82F-929F9C53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erase()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02D1EFC-A00B-455C-B966-D8B0E9B06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857" y="2763199"/>
            <a:ext cx="3714286" cy="2476190"/>
          </a:xfr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067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7FDA4-A655-443B-9EBB-2627693A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data()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EBE1FB-D515-4979-A303-3A5401815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返回指向作为元素存储工作的底层数组的指针</a:t>
            </a:r>
          </a:p>
          <a:p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828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D28DB-C6DA-4453-8051-E77BECDF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data()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E377-4B08-4596-8614-E25B118E5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拷贝 </a:t>
            </a:r>
            <a:r>
              <a:rPr lang="en-US" altLang="zh-CN" dirty="0"/>
              <a:t>vector </a:t>
            </a:r>
            <a:r>
              <a:rPr lang="zh-CN" altLang="en-US" dirty="0"/>
              <a:t>中的数据到缓冲区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00" y="2476619"/>
            <a:ext cx="4400000" cy="1904762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949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A57F9-2BC3-42D9-8FDF-5789E5B8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std::vector&lt;bool&gt;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4D7CAA-CBED-4433-A371-714DEB40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该容器不是 布尔类型的 </a:t>
            </a:r>
            <a:r>
              <a:rPr lang="en-US" altLang="zh-CN" dirty="0"/>
              <a:t>std::vector, </a:t>
            </a:r>
            <a:r>
              <a:rPr lang="zh-CN" altLang="en-US" dirty="0"/>
              <a:t>而是有单独的实现，不应看作普通的 </a:t>
            </a:r>
            <a:r>
              <a:rPr lang="en-US" altLang="zh-CN" dirty="0"/>
              <a:t>std::vector </a:t>
            </a:r>
            <a:r>
              <a:rPr lang="zh-CN" altLang="en-US" dirty="0"/>
              <a:t>使用。</a:t>
            </a:r>
            <a:endParaRPr lang="en-US" altLang="zh-CN" dirty="0"/>
          </a:p>
          <a:p>
            <a:r>
              <a:rPr lang="zh-CN" altLang="en-US" dirty="0"/>
              <a:t>成员函数与 </a:t>
            </a:r>
            <a:r>
              <a:rPr lang="en-US" altLang="zh-CN" dirty="0"/>
              <a:t>std::vector </a:t>
            </a:r>
            <a:r>
              <a:rPr lang="zh-CN" altLang="en-US" dirty="0"/>
              <a:t>不太一致，应当作独立的容器看待</a:t>
            </a:r>
            <a:endParaRPr lang="en-US" altLang="zh-CN" dirty="0"/>
          </a:p>
          <a:p>
            <a:r>
              <a:rPr lang="zh-CN" altLang="en-US" dirty="0"/>
              <a:t>常用来记录标志位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201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E4605-6AF4-405D-A1BD-90A30FF6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zh-CN" altLang="en-US" dirty="0"/>
              <a:t>特性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587FB3-288C-4665-B157-F26643F3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动态数组</a:t>
            </a:r>
            <a:endParaRPr lang="en-US" altLang="zh-CN" dirty="0"/>
          </a:p>
          <a:p>
            <a:r>
              <a:rPr lang="zh-CN" altLang="en-US" dirty="0"/>
              <a:t>随机访问</a:t>
            </a:r>
            <a:endParaRPr lang="en-US" altLang="zh-CN" dirty="0"/>
          </a:p>
          <a:p>
            <a:r>
              <a:rPr lang="zh-CN" altLang="en-US" dirty="0"/>
              <a:t>容量自动增长，不会自动减小</a:t>
            </a:r>
            <a:endParaRPr lang="en-US" altLang="zh-CN" dirty="0"/>
          </a:p>
          <a:p>
            <a:r>
              <a:rPr lang="zh-CN" altLang="en-US" dirty="0"/>
              <a:t>尾部插入速度快，头部或中间插入速度慢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4828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5C288-A98B-4C87-88E0-D4214DD4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std::deque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501B44-D97F-4A71-90E7-087D4B8E1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19" y="1690688"/>
            <a:ext cx="6476190" cy="82857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084855-9D55-46DF-8C4D-3F838A88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80" y="2914932"/>
            <a:ext cx="6266667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4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E1F82-2E50-47A9-8F59-EC2D0B8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std::deque </a:t>
            </a:r>
            <a:r>
              <a:rPr lang="zh-CN" altLang="en-US" dirty="0"/>
              <a:t>与 </a:t>
            </a:r>
            <a:r>
              <a:rPr lang="en-US" altLang="zh-CN" dirty="0"/>
              <a:t>std::vector </a:t>
            </a:r>
            <a:r>
              <a:rPr lang="zh-CN" altLang="en-US" dirty="0"/>
              <a:t>比较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494A20-E5DF-4AE4-972A-64481F46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相同之处：</a:t>
            </a:r>
            <a:endParaRPr lang="en-US" altLang="zh-CN" dirty="0"/>
          </a:p>
          <a:p>
            <a:r>
              <a:rPr lang="zh-CN" altLang="en-US" dirty="0"/>
              <a:t>在中段安插、移除元素的速度相对较慢，因为所有元素都需移动以腾出或填补空间。</a:t>
            </a:r>
          </a:p>
          <a:p>
            <a:r>
              <a:rPr lang="zh-CN" altLang="en-US" dirty="0"/>
              <a:t>迭代器属于随机访问迭代器，可以使用 </a:t>
            </a:r>
            <a:r>
              <a:rPr lang="en-US" altLang="zh-CN" dirty="0"/>
              <a:t>operator[] \ at()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084855-9D55-46DF-8C4D-3F838A88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05" y="365125"/>
            <a:ext cx="2124444" cy="9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7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3C301-9933-4D84-B6BE-D431ABB2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std::deque </a:t>
            </a:r>
            <a:r>
              <a:rPr lang="zh-CN" altLang="en-US" dirty="0"/>
              <a:t>与 </a:t>
            </a:r>
            <a:r>
              <a:rPr lang="en-US" altLang="zh-CN" dirty="0"/>
              <a:t>std::vector </a:t>
            </a:r>
            <a:r>
              <a:rPr lang="zh-CN" altLang="en-US" dirty="0"/>
              <a:t>比较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3A743E-06A3-4DFD-B45E-573EA2DA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dirty="0"/>
              <a:t>不同之处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std::deque </a:t>
            </a:r>
            <a:r>
              <a:rPr lang="zh-CN" altLang="en-US" dirty="0"/>
              <a:t>可在常量时间内快速在首尾增删元素。 </a:t>
            </a:r>
            <a:r>
              <a:rPr lang="en-US" altLang="zh-CN" dirty="0"/>
              <a:t>std::vector </a:t>
            </a:r>
            <a:r>
              <a:rPr lang="zh-CN" altLang="en-US" dirty="0"/>
              <a:t>只能在尾部。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访问元素时， </a:t>
            </a:r>
            <a:r>
              <a:rPr lang="en-US" altLang="zh-CN" dirty="0"/>
              <a:t>std::deque </a:t>
            </a:r>
            <a:r>
              <a:rPr lang="zh-CN" altLang="en-US" dirty="0"/>
              <a:t>多了一个跳转的过程</a:t>
            </a:r>
            <a:r>
              <a:rPr lang="en-US" altLang="zh-CN" dirty="0"/>
              <a:t>(</a:t>
            </a:r>
            <a:r>
              <a:rPr lang="zh-CN" altLang="en-US" dirty="0"/>
              <a:t>在各个区块跳转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3. std::deque </a:t>
            </a:r>
            <a:r>
              <a:rPr lang="zh-CN" altLang="en-US" dirty="0"/>
              <a:t>的迭代器不是原始指针</a:t>
            </a:r>
            <a:r>
              <a:rPr lang="en-US" altLang="zh-CN" dirty="0"/>
              <a:t>(</a:t>
            </a:r>
            <a:r>
              <a:rPr lang="zh-CN" altLang="en-US" dirty="0"/>
              <a:t>因为各个区块之间不连续</a:t>
            </a:r>
            <a:r>
              <a:rPr lang="en-US" altLang="zh-CN" dirty="0"/>
              <a:t>), </a:t>
            </a:r>
            <a:r>
              <a:rPr lang="zh-CN" altLang="en-US" dirty="0"/>
              <a:t>更没有 </a:t>
            </a:r>
            <a:r>
              <a:rPr lang="en-US" altLang="zh-CN" dirty="0"/>
              <a:t>data </a:t>
            </a:r>
            <a:r>
              <a:rPr lang="zh-CN" altLang="en-US" dirty="0"/>
              <a:t>的成员函数</a:t>
            </a:r>
          </a:p>
          <a:p>
            <a:pPr marL="0" indent="0">
              <a:buNone/>
            </a:pPr>
            <a:r>
              <a:rPr lang="en-US" altLang="zh-CN" dirty="0"/>
              <a:t>4. std::deque </a:t>
            </a:r>
            <a:r>
              <a:rPr lang="zh-CN" altLang="en-US" dirty="0"/>
              <a:t>不支持对容量和内存分配时机的控制。</a:t>
            </a:r>
          </a:p>
          <a:p>
            <a:pPr marL="0" indent="0">
              <a:buNone/>
            </a:pPr>
            <a:r>
              <a:rPr lang="en-US" altLang="zh-CN" dirty="0"/>
              <a:t>5. std::deque </a:t>
            </a:r>
            <a:r>
              <a:rPr lang="zh-CN" altLang="en-US" dirty="0"/>
              <a:t>在首尾两端增删元素导致所有元素的迭代器失效</a:t>
            </a:r>
            <a:r>
              <a:rPr lang="en-US" altLang="zh-CN" dirty="0"/>
              <a:t>(</a:t>
            </a:r>
            <a:r>
              <a:rPr lang="zh-CN" altLang="en-US" dirty="0"/>
              <a:t>指针和引用仍有效</a:t>
            </a:r>
            <a:r>
              <a:rPr lang="en-US" altLang="zh-CN" dirty="0"/>
              <a:t>)</a:t>
            </a:r>
            <a:r>
              <a:rPr lang="zh-CN" altLang="en-US" dirty="0"/>
              <a:t>，其他所有增删操作都会导致所有元素的指针、引用和迭代器失效。</a:t>
            </a:r>
          </a:p>
          <a:p>
            <a:pPr marL="0" indent="0">
              <a:buNone/>
            </a:pPr>
            <a:r>
              <a:rPr lang="en-US" altLang="zh-CN" dirty="0"/>
              <a:t>6. std::deque </a:t>
            </a:r>
            <a:r>
              <a:rPr lang="zh-CN" altLang="en-US" dirty="0"/>
              <a:t>的内存分配优于 </a:t>
            </a:r>
            <a:r>
              <a:rPr lang="en-US" altLang="zh-CN" dirty="0"/>
              <a:t>std::vector, std::deque </a:t>
            </a:r>
            <a:r>
              <a:rPr lang="zh-CN" altLang="en-US" dirty="0"/>
              <a:t>不必在内存分配时复制所有元素。</a:t>
            </a:r>
          </a:p>
          <a:p>
            <a:pPr marL="0" indent="0">
              <a:buNone/>
            </a:pPr>
            <a:r>
              <a:rPr lang="en-US" altLang="zh-CN" dirty="0"/>
              <a:t>7. std::deque </a:t>
            </a:r>
            <a:r>
              <a:rPr lang="zh-CN" altLang="en-US" dirty="0"/>
              <a:t>会释放不再使用的内存区块。 </a:t>
            </a:r>
            <a:r>
              <a:rPr lang="en-US" altLang="zh-CN" dirty="0"/>
              <a:t>std::deque </a:t>
            </a:r>
            <a:r>
              <a:rPr lang="zh-CN" altLang="en-US" dirty="0"/>
              <a:t>的内存大小是可缩减的</a:t>
            </a:r>
            <a:r>
              <a:rPr lang="en-US" altLang="zh-CN" dirty="0"/>
              <a:t>, </a:t>
            </a:r>
            <a:r>
              <a:rPr lang="zh-CN" altLang="en-US" dirty="0"/>
              <a:t>但要不要这么做，以及如何做，由实现决定。</a:t>
            </a:r>
          </a:p>
          <a:p>
            <a:pPr marL="0" indent="0">
              <a:buNone/>
            </a:pPr>
            <a:r>
              <a:rPr lang="en-US" altLang="zh-CN" dirty="0"/>
              <a:t>8. std::deque </a:t>
            </a:r>
            <a:r>
              <a:rPr lang="zh-CN" altLang="en-US" dirty="0"/>
              <a:t>不提供容量操作 </a:t>
            </a:r>
            <a:r>
              <a:rPr lang="en-US" altLang="zh-CN" dirty="0"/>
              <a:t>capacity() </a:t>
            </a:r>
            <a:r>
              <a:rPr lang="zh-CN" altLang="en-US" dirty="0"/>
              <a:t>和 </a:t>
            </a:r>
            <a:r>
              <a:rPr lang="en-US" altLang="zh-CN" dirty="0"/>
              <a:t>reserve()</a:t>
            </a:r>
          </a:p>
          <a:p>
            <a:pPr marL="0" indent="0">
              <a:buNone/>
            </a:pPr>
            <a:r>
              <a:rPr lang="en-US" altLang="zh-CN" dirty="0"/>
              <a:t>9. </a:t>
            </a:r>
            <a:r>
              <a:rPr lang="zh-CN" altLang="en-US" dirty="0"/>
              <a:t>在内存区块大小有限制的系统中</a:t>
            </a:r>
            <a:r>
              <a:rPr lang="en-US" altLang="zh-CN" dirty="0"/>
              <a:t>, std::deque </a:t>
            </a:r>
            <a:r>
              <a:rPr lang="zh-CN" altLang="en-US" dirty="0"/>
              <a:t>的 </a:t>
            </a:r>
            <a:r>
              <a:rPr lang="en-US" altLang="zh-CN" dirty="0" err="1"/>
              <a:t>max_size</a:t>
            </a:r>
            <a:r>
              <a:rPr lang="en-US" altLang="zh-CN" dirty="0"/>
              <a:t>() </a:t>
            </a:r>
            <a:r>
              <a:rPr lang="zh-CN" altLang="en-US" dirty="0"/>
              <a:t>可能比 </a:t>
            </a:r>
            <a:r>
              <a:rPr lang="en-US" altLang="zh-CN" dirty="0"/>
              <a:t>std::vector </a:t>
            </a:r>
            <a:r>
              <a:rPr lang="zh-CN" altLang="en-US" dirty="0"/>
              <a:t>的 </a:t>
            </a:r>
            <a:r>
              <a:rPr lang="en-US" altLang="zh-CN" dirty="0" err="1"/>
              <a:t>max_size</a:t>
            </a:r>
            <a:r>
              <a:rPr lang="en-US" altLang="zh-CN" dirty="0"/>
              <a:t>() </a:t>
            </a:r>
            <a:r>
              <a:rPr lang="zh-CN" altLang="en-US" dirty="0"/>
              <a:t>要大。 因为 </a:t>
            </a:r>
            <a:r>
              <a:rPr lang="en-US" altLang="zh-CN" dirty="0"/>
              <a:t>std::deque </a:t>
            </a:r>
            <a:r>
              <a:rPr lang="zh-CN" altLang="en-US" dirty="0"/>
              <a:t>使用的不止一块内存。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084855-9D55-46DF-8C4D-3F838A88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05" y="365125"/>
            <a:ext cx="2124444" cy="9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97CFB-7D48-4A09-AA4B-1FC37879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std::deque </a:t>
            </a:r>
            <a:r>
              <a:rPr lang="zh-CN" altLang="en-US" dirty="0"/>
              <a:t>使用场景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B6980-EEF5-408E-A46C-0210E5273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需要在两端安插和移除元素</a:t>
            </a:r>
          </a:p>
          <a:p>
            <a:r>
              <a:rPr lang="zh-CN" altLang="en-US" dirty="0"/>
              <a:t>无须指向容器内的元素</a:t>
            </a:r>
          </a:p>
          <a:p>
            <a:r>
              <a:rPr lang="zh-CN" altLang="en-US" dirty="0"/>
              <a:t>要求使用内存会自动缩小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084855-9D55-46DF-8C4D-3F838A88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05" y="365125"/>
            <a:ext cx="2124444" cy="9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8269C-6F1A-45AB-B0A7-04ADBB10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容器类别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E5DED9B-9E60-44ED-816B-23D2CFF6D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42" y="1825625"/>
            <a:ext cx="8952115" cy="4351338"/>
          </a:xfrm>
        </p:spPr>
      </p:pic>
    </p:spTree>
    <p:extLst>
      <p:ext uri="{BB962C8B-B14F-4D97-AF65-F5344CB8AC3E}">
        <p14:creationId xmlns:p14="http://schemas.microsoft.com/office/powerpoint/2010/main" val="3061512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D75A-2FFE-4285-B000-B7313217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24" y="3529865"/>
            <a:ext cx="6380952" cy="942857"/>
          </a:xfrm>
        </p:spPr>
      </p:pic>
    </p:spTree>
    <p:extLst>
      <p:ext uri="{BB962C8B-B14F-4D97-AF65-F5344CB8AC3E}">
        <p14:creationId xmlns:p14="http://schemas.microsoft.com/office/powerpoint/2010/main" val="2275586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B97BA-CC0C-4DE3-B646-4B7F16A4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 insert()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F38E41-C9A0-4AD6-8436-D672AE6C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std::list </a:t>
            </a:r>
            <a:r>
              <a:rPr lang="zh-CN" altLang="en-US" dirty="0"/>
              <a:t>自身提供了两个指针，分别指向第一个元素和最后一个元素，如果操纵对应的指针即可。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872230-532E-4755-BBD1-2009CAF4C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00" y="2767095"/>
            <a:ext cx="5200000" cy="1323810"/>
          </a:xfrm>
          <a:prstGeom prst="rect">
            <a:avLst/>
          </a:prstGeom>
        </p:spPr>
      </p:pic>
      <p:pic>
        <p:nvPicPr>
          <p:cNvPr id="5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360161"/>
            <a:ext cx="3008506" cy="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7A96B-140D-4121-AF43-EEA20F58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 splice()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0DB5DD7-3E9A-410E-A5D4-51057DE4D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24" y="3367960"/>
            <a:ext cx="4780952" cy="1266667"/>
          </a:xfrm>
        </p:spPr>
      </p:pic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360161"/>
            <a:ext cx="3008506" cy="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1C919-0361-490C-9C1E-F4093D35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 </a:t>
            </a:r>
            <a:r>
              <a:rPr lang="zh-CN" altLang="en-US" dirty="0"/>
              <a:t>特性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65F5B-15AF-4C04-A123-7E4E8367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不支持随机访问。所以查找时间复杂度为</a:t>
            </a:r>
            <a:r>
              <a:rPr lang="en-US" altLang="zh-CN" dirty="0"/>
              <a:t>: O(n)</a:t>
            </a:r>
          </a:p>
          <a:p>
            <a:r>
              <a:rPr lang="zh-CN" altLang="en-US" dirty="0"/>
              <a:t>在任何位置插入元素非常快，</a:t>
            </a:r>
            <a:r>
              <a:rPr lang="en-US" altLang="zh-CN" dirty="0"/>
              <a:t>O(1)</a:t>
            </a:r>
            <a:r>
              <a:rPr lang="zh-CN" altLang="en-US" dirty="0"/>
              <a:t>。只是改变了指针指向。</a:t>
            </a:r>
          </a:p>
          <a:p>
            <a:r>
              <a:rPr lang="zh-CN" altLang="en-US" b="1" dirty="0"/>
              <a:t>迭代器永久有效</a:t>
            </a:r>
            <a:r>
              <a:rPr lang="zh-CN" altLang="en-US" dirty="0"/>
              <a:t>。插入和删除动作并不会造成指向其他元素的指针、引用和迭代器失效。</a:t>
            </a:r>
          </a:p>
          <a:p>
            <a:r>
              <a:rPr lang="zh-CN" altLang="en-US" b="1" dirty="0"/>
              <a:t>事务安全</a:t>
            </a:r>
            <a:r>
              <a:rPr lang="zh-CN" altLang="en-US" dirty="0"/>
              <a:t>。要么操作成功、要么什么都不发生。</a:t>
            </a:r>
            <a:r>
              <a:rPr lang="en-US" altLang="zh-CN" dirty="0"/>
              <a:t>(</a:t>
            </a:r>
            <a:r>
              <a:rPr lang="zh-CN" altLang="en-US" dirty="0"/>
              <a:t>只要不调用赋值操作或 </a:t>
            </a:r>
            <a:r>
              <a:rPr lang="en-US" altLang="zh-CN" dirty="0"/>
              <a:t>sort(), </a:t>
            </a:r>
            <a:r>
              <a:rPr lang="zh-CN" altLang="en-US" dirty="0"/>
              <a:t>并保证元素相互比较时不抛出异常那么</a:t>
            </a:r>
            <a:r>
              <a:rPr lang="en-US" altLang="zh-CN" dirty="0"/>
              <a:t> </a:t>
            </a:r>
            <a:r>
              <a:rPr lang="en-US" altLang="zh-CN" dirty="0" err="1"/>
              <a:t>std</a:t>
            </a:r>
            <a:r>
              <a:rPr lang="en-US" altLang="zh-CN" dirty="0"/>
              <a:t>::list </a:t>
            </a:r>
            <a:r>
              <a:rPr lang="zh-CN" altLang="en-US" dirty="0"/>
              <a:t>可以成为事务安全</a:t>
            </a:r>
            <a:r>
              <a:rPr lang="en-US" altLang="zh-CN" dirty="0"/>
              <a:t>)</a:t>
            </a:r>
            <a:endParaRPr lang="zh-CN" altLang="en-US" dirty="0"/>
          </a:p>
          <a:p>
            <a:r>
              <a:rPr lang="zh-CN" altLang="en-US" dirty="0"/>
              <a:t>没有空间重新分配和预分配内存</a:t>
            </a:r>
            <a:r>
              <a:rPr lang="en-US" altLang="zh-CN" dirty="0"/>
              <a:t>, </a:t>
            </a:r>
            <a:r>
              <a:rPr lang="zh-CN" altLang="en-US" dirty="0"/>
              <a:t>没有冗余内存占用</a:t>
            </a:r>
          </a:p>
          <a:p>
            <a:r>
              <a:rPr lang="zh-CN" altLang="en-US" dirty="0"/>
              <a:t>拥有较多的特殊成员函数，相较于 </a:t>
            </a:r>
            <a:r>
              <a:rPr lang="en-US" altLang="zh-CN" dirty="0"/>
              <a:t>STL </a:t>
            </a:r>
            <a:r>
              <a:rPr lang="zh-CN" altLang="en-US" dirty="0"/>
              <a:t>中通用的同名函数，更具有效率。如 </a:t>
            </a:r>
            <a:r>
              <a:rPr lang="en-US" altLang="zh-CN" dirty="0"/>
              <a:t>`merge`</a:t>
            </a:r>
            <a:r>
              <a:rPr lang="zh-CN" altLang="en-US" dirty="0"/>
              <a:t>、</a:t>
            </a:r>
            <a:r>
              <a:rPr lang="en-US" altLang="zh-CN" dirty="0"/>
              <a:t>`splice`</a:t>
            </a:r>
            <a:r>
              <a:rPr lang="zh-CN" altLang="en-US" dirty="0"/>
              <a:t>、</a:t>
            </a:r>
            <a:r>
              <a:rPr lang="en-US" altLang="zh-CN" dirty="0"/>
              <a:t>`remove`</a:t>
            </a:r>
            <a:r>
              <a:rPr lang="zh-CN" altLang="en-US" dirty="0"/>
              <a:t>、</a:t>
            </a:r>
            <a:r>
              <a:rPr lang="en-US" altLang="zh-CN" dirty="0"/>
              <a:t>`reverse`</a:t>
            </a:r>
            <a:r>
              <a:rPr lang="zh-CN" altLang="en-US" dirty="0"/>
              <a:t>、</a:t>
            </a:r>
            <a:r>
              <a:rPr lang="en-US" altLang="zh-CN" dirty="0"/>
              <a:t>`unique`</a:t>
            </a:r>
            <a:r>
              <a:rPr lang="zh-CN" altLang="en-US" dirty="0"/>
              <a:t>、</a:t>
            </a:r>
            <a:r>
              <a:rPr lang="en-US" altLang="zh-CN" dirty="0"/>
              <a:t>`sort`</a:t>
            </a:r>
            <a:r>
              <a:rPr lang="zh-CN" altLang="en-US" dirty="0"/>
              <a:t>。</a:t>
            </a:r>
          </a:p>
        </p:txBody>
      </p:sp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360161"/>
            <a:ext cx="3008506" cy="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B57CE-D802-425A-8B5B-AE541E2F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 </a:t>
            </a:r>
            <a:r>
              <a:rPr lang="zh-CN" altLang="en-US" dirty="0"/>
              <a:t>代码示例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FE498A-820C-41F1-BB8F-72E2B1EA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排序</a:t>
            </a:r>
            <a:r>
              <a:rPr lang="en-US" altLang="zh-CN" dirty="0"/>
              <a:t>(</a:t>
            </a:r>
            <a:r>
              <a:rPr lang="zh-CN" altLang="en-US" dirty="0"/>
              <a:t>不支持随机访问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DBBAF6-9637-4C47-BE59-ACF61065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05" y="2914714"/>
            <a:ext cx="4076190" cy="1028571"/>
          </a:xfrm>
          <a:prstGeom prst="rect">
            <a:avLst/>
          </a:prstGeom>
        </p:spPr>
      </p:pic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360161"/>
            <a:ext cx="3008506" cy="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94C02-ADF1-4C90-8153-E799507D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 </a:t>
            </a:r>
            <a:r>
              <a:rPr lang="zh-CN" altLang="en-US" dirty="0"/>
              <a:t>代码示例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C08EA2-CCD0-4ABA-8FDC-C761E22E1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特殊的排序后显示</a:t>
            </a:r>
            <a:r>
              <a:rPr lang="en-US" altLang="zh-CN" dirty="0"/>
              <a:t>(</a:t>
            </a:r>
            <a:r>
              <a:rPr lang="zh-CN" altLang="en-US" dirty="0"/>
              <a:t>迭代器、指针和引用永不失效</a:t>
            </a:r>
            <a:r>
              <a:rPr lang="en-US" altLang="zh-CN" dirty="0"/>
              <a:t>)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6C82BC-C4CA-4DDC-9E4C-A316BA83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90" y="2411870"/>
            <a:ext cx="5847619" cy="2447619"/>
          </a:xfrm>
          <a:prstGeom prst="rect">
            <a:avLst/>
          </a:prstGeom>
        </p:spPr>
      </p:pic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360161"/>
            <a:ext cx="3008506" cy="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202F67-CEF3-4463-9807-4209F0E0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std::list </a:t>
            </a:r>
            <a:r>
              <a:rPr lang="zh-CN" altLang="en-US" dirty="0"/>
              <a:t>代码示例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B8DF6D-60A3-4935-8C9C-21B2D160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双键结构</a:t>
            </a:r>
            <a:r>
              <a:rPr lang="en-US" altLang="zh-CN" dirty="0"/>
              <a:t>(</a:t>
            </a:r>
            <a:r>
              <a:rPr lang="zh-CN" altLang="en-US" dirty="0"/>
              <a:t>迭代器、指针和引用永不失效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96B202-8D43-4E57-9CCF-52857007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381" y="2612753"/>
            <a:ext cx="6695238" cy="2609524"/>
          </a:xfrm>
          <a:prstGeom prst="rect">
            <a:avLst/>
          </a:prstGeom>
        </p:spPr>
      </p:pic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D08B8F39-592C-47BE-AE46-B850062A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360161"/>
            <a:ext cx="3008506" cy="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86F8F-F7C9-4AE0-8748-9D2D2A29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(C++11)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66BA3-7E65-47B2-899B-A918C6653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600" dirty="0"/>
              <a:t>标准描述</a:t>
            </a:r>
            <a:endParaRPr lang="en-US" altLang="zh-CN" sz="2600" dirty="0"/>
          </a:p>
          <a:p>
            <a:r>
              <a:rPr lang="en-US" altLang="zh-CN" sz="2600" dirty="0"/>
              <a:t>std::</a:t>
            </a:r>
            <a:r>
              <a:rPr lang="en-US" altLang="zh-CN" sz="2600" dirty="0" err="1"/>
              <a:t>forward_list</a:t>
            </a:r>
            <a:r>
              <a:rPr lang="en-US" altLang="zh-CN" sz="2600" dirty="0"/>
              <a:t> </a:t>
            </a:r>
            <a:r>
              <a:rPr lang="zh-CN" altLang="en-US" sz="2600" dirty="0"/>
              <a:t>是支持从容器中的任何位置快速插入和移除元素的容器。不支持快速随机访问。它实现为单链表，且实质上与其在 </a:t>
            </a:r>
            <a:r>
              <a:rPr lang="en-US" altLang="zh-CN" sz="2600" dirty="0"/>
              <a:t>C </a:t>
            </a:r>
            <a:r>
              <a:rPr lang="zh-CN" altLang="en-US" sz="2600" dirty="0"/>
              <a:t>语言</a:t>
            </a:r>
            <a:r>
              <a:rPr lang="en-US" altLang="zh-CN" sz="2600" dirty="0"/>
              <a:t> </a:t>
            </a:r>
            <a:r>
              <a:rPr lang="zh-CN" altLang="en-US" sz="2600" dirty="0"/>
              <a:t>中实现相比无任何开销。与 </a:t>
            </a:r>
            <a:r>
              <a:rPr lang="en-US" altLang="zh-CN" sz="2600" dirty="0"/>
              <a:t>std::list </a:t>
            </a:r>
            <a:r>
              <a:rPr lang="zh-CN" altLang="en-US" sz="2600" dirty="0"/>
              <a:t>相比，此容器在不需要双向迭代时提供更有效地利用空间的存储。</a:t>
            </a:r>
            <a:endParaRPr lang="en-US" altLang="zh-CN" sz="2600" dirty="0"/>
          </a:p>
          <a:p>
            <a:endParaRPr lang="en-US" altLang="zh-CN" sz="2600" dirty="0"/>
          </a:p>
          <a:p>
            <a:endParaRPr lang="zh-CN" altLang="en-US" sz="26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2092BC-B1BF-4386-8C79-D7E7A9AC0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62" y="4360277"/>
            <a:ext cx="4590476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86DBF-EE93-4990-893E-4256717F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</a:t>
            </a:r>
            <a:r>
              <a:rPr lang="zh-CN" altLang="en-US" dirty="0"/>
              <a:t>与 </a:t>
            </a:r>
            <a:r>
              <a:rPr lang="en-US" altLang="zh-CN" dirty="0"/>
              <a:t>std::list </a:t>
            </a:r>
            <a:r>
              <a:rPr lang="zh-CN" altLang="en-US" dirty="0"/>
              <a:t>比较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1DE286-1736-4360-95AA-1542FACE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</a:t>
            </a:r>
            <a:r>
              <a:rPr lang="zh-CN" altLang="en-US" b="1" dirty="0"/>
              <a:t>只提供前向迭代器</a:t>
            </a:r>
            <a:r>
              <a:rPr lang="zh-CN" altLang="en-US" dirty="0"/>
              <a:t>，而不是双向迭代器。没有成员函数</a:t>
            </a:r>
            <a:r>
              <a:rPr lang="en-US" altLang="zh-CN" dirty="0" err="1"/>
              <a:t>rbegin</a:t>
            </a:r>
            <a:r>
              <a:rPr lang="en-US" altLang="zh-CN" dirty="0"/>
              <a:t>()</a:t>
            </a:r>
            <a:r>
              <a:rPr lang="zh-CN" altLang="en-US" dirty="0"/>
              <a:t>、</a:t>
            </a:r>
            <a:r>
              <a:rPr lang="en-US" altLang="zh-CN" dirty="0"/>
              <a:t>rend()</a:t>
            </a:r>
            <a:r>
              <a:rPr lang="zh-CN" altLang="en-US" dirty="0"/>
              <a:t>、</a:t>
            </a:r>
            <a:r>
              <a:rPr lang="en-US" altLang="zh-CN" dirty="0" err="1"/>
              <a:t>crbegin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 err="1"/>
              <a:t>crend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</a:t>
            </a:r>
            <a:r>
              <a:rPr lang="zh-CN" altLang="en-US" dirty="0"/>
              <a:t>不提供成员函数 </a:t>
            </a:r>
            <a:r>
              <a:rPr lang="en-US" altLang="zh-CN" dirty="0"/>
              <a:t>size()</a:t>
            </a:r>
            <a:r>
              <a:rPr lang="zh-CN" altLang="en-US" dirty="0"/>
              <a:t>。</a:t>
            </a:r>
          </a:p>
          <a:p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</a:t>
            </a:r>
            <a:r>
              <a:rPr lang="zh-CN" altLang="en-US" dirty="0"/>
              <a:t>没有指向最末元素的指针。所以没有成员函数如</a:t>
            </a:r>
            <a:r>
              <a:rPr lang="en-US" altLang="zh-CN" dirty="0"/>
              <a:t>back()</a:t>
            </a:r>
            <a:r>
              <a:rPr lang="zh-CN" altLang="en-US" dirty="0"/>
              <a:t>、</a:t>
            </a:r>
            <a:r>
              <a:rPr lang="en-US" altLang="zh-CN" dirty="0" err="1"/>
              <a:t>push_back</a:t>
            </a:r>
            <a:r>
              <a:rPr lang="en-US" altLang="zh-CN" dirty="0"/>
              <a:t>()</a:t>
            </a:r>
            <a:r>
              <a:rPr lang="zh-CN" altLang="en-US" dirty="0"/>
              <a:t>和</a:t>
            </a:r>
            <a:r>
              <a:rPr lang="en-US" altLang="zh-CN" dirty="0" err="1"/>
              <a:t>pop_back</a:t>
            </a:r>
            <a:r>
              <a:rPr lang="en-US" altLang="zh-CN" dirty="0"/>
              <a:t>()</a:t>
            </a:r>
          </a:p>
          <a:p>
            <a:r>
              <a:rPr lang="zh-CN" altLang="en-US" dirty="0"/>
              <a:t>对于所有令元素被安插在或删除于的某特定位置上的成员函数， </a:t>
            </a:r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</a:t>
            </a:r>
            <a:r>
              <a:rPr lang="zh-CN" altLang="en-US" dirty="0"/>
              <a:t>都提供特殊版本。原因是你必须传递第一个被处理元素的前一位置，前向迭代器不能回头。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2092BC-B1BF-4386-8C79-D7E7A9AC0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7" y="317358"/>
            <a:ext cx="2277040" cy="3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1AAB2-EDD2-439A-BF34-AB8C1492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forward_list</a:t>
            </a:r>
            <a:r>
              <a:rPr lang="en-US" altLang="zh-CN" dirty="0"/>
              <a:t> </a:t>
            </a:r>
            <a:r>
              <a:rPr lang="en-US" altLang="zh-CN" dirty="0" err="1"/>
              <a:t>insert_begin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2853AD3-148D-4DEB-BAD8-E955CDD4D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47" y="3272722"/>
            <a:ext cx="6961905" cy="1457143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2092BC-B1BF-4386-8C79-D7E7A9AC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7" y="317358"/>
            <a:ext cx="2277040" cy="3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1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2EEADA-2B40-48A0-9AB8-C8F7D122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std::array (C++ 11)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59E2241-03BA-44C4-BD0B-E2111ED93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38" y="3372722"/>
            <a:ext cx="5009524" cy="1257143"/>
          </a:xfrm>
        </p:spPr>
      </p:pic>
    </p:spTree>
    <p:extLst>
      <p:ext uri="{BB962C8B-B14F-4D97-AF65-F5344CB8AC3E}">
        <p14:creationId xmlns:p14="http://schemas.microsoft.com/office/powerpoint/2010/main" val="1441312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FF3FC-259E-404C-8A6B-E604B1D9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CN" dirty="0"/>
              <a:t> std::set </a:t>
            </a:r>
            <a:r>
              <a:rPr lang="zh-CN" altLang="da-DK" dirty="0"/>
              <a:t>和 </a:t>
            </a:r>
            <a:r>
              <a:rPr lang="da-DK" altLang="zh-CN" dirty="0"/>
              <a:t>std::multiset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A819AD9-AAEE-49D3-9A68-B93D8E63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81" y="2953675"/>
            <a:ext cx="4495238" cy="2095238"/>
          </a:xfrm>
        </p:spPr>
      </p:pic>
    </p:spTree>
    <p:extLst>
      <p:ext uri="{BB962C8B-B14F-4D97-AF65-F5344CB8AC3E}">
        <p14:creationId xmlns:p14="http://schemas.microsoft.com/office/powerpoint/2010/main" val="906231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9043C-7CD6-4006-801F-E39ABE64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CN" dirty="0"/>
              <a:t>std::set </a:t>
            </a:r>
            <a:r>
              <a:rPr lang="zh-CN" altLang="da-DK" dirty="0"/>
              <a:t>和 </a:t>
            </a:r>
            <a:r>
              <a:rPr lang="da-DK" altLang="zh-CN" dirty="0"/>
              <a:t>std::multiset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6F58B-EB4E-4066-8A28-F9EE31338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std::set </a:t>
            </a:r>
            <a:r>
              <a:rPr lang="zh-CN" altLang="en-US" dirty="0"/>
              <a:t>和 </a:t>
            </a:r>
            <a:r>
              <a:rPr lang="en-US" altLang="zh-CN" dirty="0"/>
              <a:t>std::multiset </a:t>
            </a:r>
            <a:r>
              <a:rPr lang="zh-CN" altLang="en-US" dirty="0"/>
              <a:t>会根据特定的排序准则，自动将元素排序。</a:t>
            </a:r>
            <a:endParaRPr lang="en-US" altLang="zh-CN" dirty="0"/>
          </a:p>
          <a:p>
            <a:r>
              <a:rPr lang="en-US" altLang="zh-CN" dirty="0"/>
              <a:t>std::multiset </a:t>
            </a:r>
            <a:r>
              <a:rPr lang="zh-CN" altLang="en-US" dirty="0"/>
              <a:t>允许元素重复而 </a:t>
            </a:r>
            <a:r>
              <a:rPr lang="en-US" altLang="zh-CN" dirty="0"/>
              <a:t>std::set </a:t>
            </a:r>
            <a:r>
              <a:rPr lang="zh-CN" altLang="en-US" dirty="0"/>
              <a:t>不允许。</a:t>
            </a:r>
            <a:endParaRPr lang="en-US" altLang="zh-CN" dirty="0"/>
          </a:p>
          <a:p>
            <a:r>
              <a:rPr lang="zh-CN" altLang="en-US" dirty="0"/>
              <a:t>底层数据类型通常为</a:t>
            </a:r>
            <a:r>
              <a:rPr lang="en-US" altLang="zh-CN" dirty="0"/>
              <a:t>: </a:t>
            </a:r>
            <a:r>
              <a:rPr lang="zh-CN" altLang="en-US" dirty="0"/>
              <a:t>红黑树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EA9FCE-58E0-47ED-8C0A-8F97287D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05" y="3702101"/>
            <a:ext cx="3276190" cy="22095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EA9FCE-58E0-47ED-8C0A-8F97287D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5" y="365125"/>
            <a:ext cx="1485695" cy="10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07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CF057-B98A-432F-9415-A183E5E5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CN" dirty="0"/>
              <a:t>std::set </a:t>
            </a:r>
            <a:r>
              <a:rPr lang="zh-CN" altLang="da-DK" dirty="0"/>
              <a:t>和 </a:t>
            </a:r>
            <a:r>
              <a:rPr lang="da-DK" altLang="zh-CN" dirty="0"/>
              <a:t>std::multiset </a:t>
            </a:r>
            <a:r>
              <a:rPr lang="zh-CN" altLang="en-US" dirty="0"/>
              <a:t>排序准则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D07C8-500D-4B59-8CF4-56049783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`std::set` </a:t>
            </a:r>
            <a:r>
              <a:rPr lang="zh-CN" altLang="en-US" dirty="0"/>
              <a:t>和 </a:t>
            </a:r>
            <a:r>
              <a:rPr lang="en-US" altLang="zh-CN" dirty="0"/>
              <a:t>`std::multiset` </a:t>
            </a:r>
            <a:r>
              <a:rPr lang="zh-CN" altLang="en-US" dirty="0"/>
              <a:t>会根据特定的排序准则，自动将元素排序。两者不同之处在于 </a:t>
            </a:r>
            <a:r>
              <a:rPr lang="en-US" altLang="zh-CN" dirty="0"/>
              <a:t>`std::multiset` </a:t>
            </a:r>
            <a:r>
              <a:rPr lang="zh-CN" altLang="en-US" dirty="0"/>
              <a:t>允许元素重复而 </a:t>
            </a:r>
            <a:r>
              <a:rPr lang="en-US" altLang="zh-CN" dirty="0"/>
              <a:t>`std::set` </a:t>
            </a:r>
            <a:r>
              <a:rPr lang="zh-CN" altLang="en-US" dirty="0"/>
              <a:t>不允许。</a:t>
            </a:r>
          </a:p>
          <a:p>
            <a:r>
              <a:rPr lang="zh-CN" altLang="en-US" dirty="0"/>
              <a:t>如果没有传入某个排序准则，就采用默认准则 </a:t>
            </a:r>
            <a:r>
              <a:rPr lang="en-US" altLang="zh-CN" dirty="0"/>
              <a:t>std::less </a:t>
            </a:r>
            <a:r>
              <a:rPr lang="zh-CN" altLang="en-US" dirty="0"/>
              <a:t>以 </a:t>
            </a:r>
            <a:r>
              <a:rPr lang="en-US" altLang="zh-CN" dirty="0"/>
              <a:t>operator&lt; </a:t>
            </a:r>
            <a:r>
              <a:rPr lang="zh-CN" altLang="en-US" dirty="0"/>
              <a:t>对元素进行比较。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EA9FCE-58E0-47ED-8C0A-8F97287D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5" y="365125"/>
            <a:ext cx="1485695" cy="10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7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A695A-C434-40A6-A9A6-3A0C623E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CN" dirty="0"/>
              <a:t>std::set </a:t>
            </a:r>
            <a:r>
              <a:rPr lang="zh-CN" altLang="da-DK" dirty="0"/>
              <a:t>和 </a:t>
            </a:r>
            <a:r>
              <a:rPr lang="da-DK" altLang="zh-CN" dirty="0"/>
              <a:t>std::multiset </a:t>
            </a:r>
            <a:r>
              <a:rPr lang="zh-CN" altLang="en-US" dirty="0"/>
              <a:t>排序准则要求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CBB080-577B-45A8-A45F-30818D0D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严格弱序</a:t>
            </a:r>
            <a:r>
              <a:rPr lang="en-US" altLang="zh-CN" dirty="0"/>
              <a:t>(stick weak ordering)</a:t>
            </a:r>
          </a:p>
          <a:p>
            <a:r>
              <a:rPr lang="zh-CN" altLang="en-US" dirty="0"/>
              <a:t>简单的来说就是</a:t>
            </a:r>
            <a:r>
              <a:rPr lang="en-US" altLang="zh-CN" dirty="0"/>
              <a:t>a&lt;b</a:t>
            </a:r>
            <a:r>
              <a:rPr lang="zh-CN" altLang="en-US" dirty="0"/>
              <a:t>返回</a:t>
            </a:r>
            <a:r>
              <a:rPr lang="en-US" altLang="zh-CN" dirty="0"/>
              <a:t>true</a:t>
            </a:r>
            <a:r>
              <a:rPr lang="zh-CN" altLang="en-US" dirty="0"/>
              <a:t>，</a:t>
            </a:r>
            <a:r>
              <a:rPr lang="en-US" altLang="zh-CN" dirty="0"/>
              <a:t>a=b</a:t>
            </a:r>
            <a:r>
              <a:rPr lang="zh-CN" altLang="en-US" dirty="0"/>
              <a:t>和</a:t>
            </a:r>
            <a:r>
              <a:rPr lang="en-US" altLang="zh-CN" dirty="0"/>
              <a:t>a&gt;b</a:t>
            </a:r>
            <a:r>
              <a:rPr lang="zh-CN" altLang="en-US" dirty="0"/>
              <a:t>返回</a:t>
            </a:r>
            <a:r>
              <a:rPr lang="en-US" altLang="zh-CN" dirty="0"/>
              <a:t>false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EA9FCE-58E0-47ED-8C0A-8F97287D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5" y="365125"/>
            <a:ext cx="1485695" cy="10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39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1FEC-D86C-44D5-9909-AB1CF26F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CN" dirty="0"/>
              <a:t>std::set </a:t>
            </a:r>
            <a:r>
              <a:rPr lang="zh-CN" altLang="da-DK" dirty="0"/>
              <a:t>和 </a:t>
            </a:r>
            <a:r>
              <a:rPr lang="da-DK" altLang="zh-CN" dirty="0"/>
              <a:t>std::multiset </a:t>
            </a:r>
            <a:r>
              <a:rPr lang="zh-CN" altLang="en-US" dirty="0"/>
              <a:t>严格弱序示例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49673F7-5893-4A59-A14A-8269C04F2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428" y="2601294"/>
            <a:ext cx="5457143" cy="2800000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EA9FCE-58E0-47ED-8C0A-8F97287D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5" y="365125"/>
            <a:ext cx="1485695" cy="10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6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E4023-B499-4762-85C9-CFBE1D7E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zh-CN" dirty="0"/>
              <a:t>std::set </a:t>
            </a:r>
            <a:r>
              <a:rPr lang="zh-CN" altLang="da-DK" dirty="0"/>
              <a:t>和 </a:t>
            </a:r>
            <a:r>
              <a:rPr lang="da-DK" altLang="zh-CN" dirty="0"/>
              <a:t>std::multiset </a:t>
            </a:r>
            <a:r>
              <a:rPr lang="zh-CN" altLang="en-US" dirty="0"/>
              <a:t>特性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97CBAD-AE21-49F3-828E-806DEF8EB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通常以平衡二叉树完成。</a:t>
            </a:r>
          </a:p>
          <a:p>
            <a:r>
              <a:rPr lang="zh-CN" altLang="en-US" dirty="0"/>
              <a:t>自动排序的主要优点在于令二叉树于查找元素时拥有良好的性能。其查找函数具有 </a:t>
            </a:r>
            <a:r>
              <a:rPr lang="en-US" altLang="zh-CN" dirty="0"/>
              <a:t>O(</a:t>
            </a:r>
            <a:r>
              <a:rPr lang="en-US" altLang="zh-CN" dirty="0" err="1"/>
              <a:t>logn</a:t>
            </a:r>
            <a:r>
              <a:rPr lang="en-US" altLang="zh-CN" dirty="0"/>
              <a:t>) </a:t>
            </a:r>
            <a:r>
              <a:rPr lang="zh-CN" altLang="en-US" dirty="0"/>
              <a:t>的时间复杂度。</a:t>
            </a:r>
          </a:p>
          <a:p>
            <a:r>
              <a:rPr lang="zh-CN" altLang="en-US" dirty="0"/>
              <a:t>不能随意改变元素值，因为这会打乱原本正确的顺序。</a:t>
            </a:r>
          </a:p>
          <a:p>
            <a:r>
              <a:rPr lang="zh-CN" altLang="en-US" dirty="0"/>
              <a:t>如果要改变元素值，必须先删除旧元素，再插入新元素。</a:t>
            </a:r>
          </a:p>
          <a:p>
            <a:r>
              <a:rPr lang="zh-CN" altLang="en-US" dirty="0"/>
              <a:t>不提供任何操作函数可以直接访问底层元素</a:t>
            </a:r>
          </a:p>
          <a:p>
            <a:r>
              <a:rPr lang="zh-CN" altLang="en-US" dirty="0"/>
              <a:t>通过迭代器进行元素间接访问，有一个限制</a:t>
            </a:r>
            <a:r>
              <a:rPr lang="en-US" altLang="zh-CN" dirty="0"/>
              <a:t>: </a:t>
            </a:r>
            <a:r>
              <a:rPr lang="zh-CN" altLang="en-US" dirty="0"/>
              <a:t>从迭代器的角度看，元素值是常量</a:t>
            </a:r>
            <a:r>
              <a:rPr lang="en-US" altLang="zh-CN" dirty="0"/>
              <a:t>.(</a:t>
            </a:r>
            <a:r>
              <a:rPr lang="zh-CN" altLang="en-US" dirty="0"/>
              <a:t>例如不能使用</a:t>
            </a:r>
            <a:r>
              <a:rPr lang="en-US" altLang="zh-CN" dirty="0"/>
              <a:t>: </a:t>
            </a:r>
            <a:r>
              <a:rPr lang="en-US" altLang="zh-CN" dirty="0" err="1"/>
              <a:t>std</a:t>
            </a:r>
            <a:r>
              <a:rPr lang="en-US" altLang="zh-CN" dirty="0"/>
              <a:t>::remove())</a:t>
            </a:r>
          </a:p>
          <a:p>
            <a:r>
              <a:rPr lang="zh-CN" altLang="en-US" dirty="0"/>
              <a:t>其迭代器是双向迭代器</a:t>
            </a:r>
            <a:r>
              <a:rPr lang="en-US" altLang="zh-CN" dirty="0"/>
              <a:t>(</a:t>
            </a:r>
            <a:r>
              <a:rPr lang="zh-CN" altLang="en-US" dirty="0"/>
              <a:t>不能使用 </a:t>
            </a:r>
            <a:r>
              <a:rPr lang="en-US" altLang="zh-CN" dirty="0" err="1"/>
              <a:t>std</a:t>
            </a:r>
            <a:r>
              <a:rPr lang="en-US" altLang="zh-CN" dirty="0"/>
              <a:t>::sort())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EA9FCE-58E0-47ED-8C0A-8F97287D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5" y="365125"/>
            <a:ext cx="1485695" cy="10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24F67-5A44-487D-8507-14A84B82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std::map </a:t>
            </a:r>
            <a:r>
              <a:rPr lang="zh-CN" altLang="en-US" dirty="0"/>
              <a:t>和 </a:t>
            </a:r>
            <a:r>
              <a:rPr lang="en-US" altLang="zh-CN" dirty="0"/>
              <a:t>std::multimap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412086-94C4-4A01-B246-3BF891A15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24" y="3072722"/>
            <a:ext cx="3980952" cy="1857143"/>
          </a:xfrm>
        </p:spPr>
      </p:pic>
    </p:spTree>
    <p:extLst>
      <p:ext uri="{BB962C8B-B14F-4D97-AF65-F5344CB8AC3E}">
        <p14:creationId xmlns:p14="http://schemas.microsoft.com/office/powerpoint/2010/main" val="3804803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37360-8B3A-41B6-82C5-4DD0FB74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std::map </a:t>
            </a:r>
            <a:r>
              <a:rPr lang="zh-CN" altLang="en-US" dirty="0"/>
              <a:t>和 </a:t>
            </a:r>
            <a:r>
              <a:rPr lang="en-US" altLang="zh-CN" dirty="0"/>
              <a:t>std::multimap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3E0D6C-EE47-48AF-A632-59C26BD9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std::map </a:t>
            </a:r>
            <a:r>
              <a:rPr lang="zh-CN" altLang="en-US" dirty="0"/>
              <a:t>和 </a:t>
            </a:r>
            <a:r>
              <a:rPr lang="en-US" altLang="zh-CN" dirty="0"/>
              <a:t>std::multimap </a:t>
            </a:r>
            <a:r>
              <a:rPr lang="zh-CN" altLang="en-US" dirty="0"/>
              <a:t>将 </a:t>
            </a:r>
            <a:r>
              <a:rPr lang="en-US" altLang="zh-CN" dirty="0"/>
              <a:t>key/value pair </a:t>
            </a:r>
            <a:r>
              <a:rPr lang="zh-CN" altLang="en-US" dirty="0"/>
              <a:t>当作元素进行管理。它们可根据 </a:t>
            </a:r>
            <a:r>
              <a:rPr lang="en-US" altLang="zh-CN" dirty="0"/>
              <a:t>key </a:t>
            </a:r>
            <a:r>
              <a:rPr lang="zh-CN" altLang="en-US" dirty="0"/>
              <a:t>的排序准则自动为元素排序。 </a:t>
            </a:r>
            <a:r>
              <a:rPr lang="en-US" altLang="zh-CN" dirty="0"/>
              <a:t>std::multimap </a:t>
            </a:r>
            <a:r>
              <a:rPr lang="zh-CN" altLang="en-US" dirty="0"/>
              <a:t>允许重复元素</a:t>
            </a:r>
            <a:r>
              <a:rPr lang="en-US" altLang="zh-CN" dirty="0"/>
              <a:t>, `std::map` </a:t>
            </a:r>
            <a:r>
              <a:rPr lang="zh-CN" altLang="en-US" dirty="0"/>
              <a:t>不允许。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DA1AD8-FD9E-4DF9-A3D4-2C2D53127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76" y="3380065"/>
            <a:ext cx="3819048" cy="2571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DA1AD8-FD9E-4DF9-A3D4-2C2D53127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8" y="395544"/>
            <a:ext cx="1878348" cy="1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5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46010-2150-41C9-B3C7-7387BA24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std::map </a:t>
            </a:r>
            <a:r>
              <a:rPr lang="zh-CN" altLang="en-US" dirty="0"/>
              <a:t>和 </a:t>
            </a:r>
            <a:r>
              <a:rPr lang="en-US" altLang="zh-CN" dirty="0"/>
              <a:t>std::multimap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893BA-67B6-4F5C-B218-EF7FB60B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key </a:t>
            </a:r>
            <a:r>
              <a:rPr lang="zh-CN" altLang="en-US" dirty="0"/>
              <a:t>需要可比较且遵循严格弱序。</a:t>
            </a:r>
          </a:p>
          <a:p>
            <a:r>
              <a:rPr lang="en-US" altLang="zh-CN" dirty="0"/>
              <a:t>std::map </a:t>
            </a:r>
            <a:r>
              <a:rPr lang="zh-CN" altLang="en-US" dirty="0"/>
              <a:t>和 </a:t>
            </a:r>
            <a:r>
              <a:rPr lang="en-US" altLang="zh-CN" dirty="0"/>
              <a:t>std::multimap </a:t>
            </a:r>
            <a:r>
              <a:rPr lang="zh-CN" altLang="en-US" dirty="0"/>
              <a:t>也无法改变 </a:t>
            </a:r>
            <a:r>
              <a:rPr lang="en-US" altLang="zh-CN" dirty="0"/>
              <a:t>key </a:t>
            </a:r>
            <a:r>
              <a:rPr lang="zh-CN" altLang="en-US" dirty="0"/>
              <a:t>的值。只能删除再插入。</a:t>
            </a:r>
            <a:endParaRPr lang="en-US" altLang="zh-CN" dirty="0"/>
          </a:p>
          <a:p>
            <a:r>
              <a:rPr lang="en-US" altLang="zh-CN" dirty="0"/>
              <a:t>std::map </a:t>
            </a:r>
            <a:r>
              <a:rPr lang="zh-CN" altLang="en-US" dirty="0"/>
              <a:t>有成员函数 </a:t>
            </a:r>
            <a:r>
              <a:rPr lang="en-US" altLang="zh-CN" dirty="0"/>
              <a:t>operator[]</a:t>
            </a:r>
            <a:r>
              <a:rPr lang="zh-CN" altLang="en-US" dirty="0"/>
              <a:t>，</a:t>
            </a:r>
            <a:r>
              <a:rPr lang="en-US" altLang="zh-CN" dirty="0"/>
              <a:t> std::multimap </a:t>
            </a:r>
            <a:r>
              <a:rPr lang="zh-CN" altLang="en-US" dirty="0"/>
              <a:t>没有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DA1AD8-FD9E-4DF9-A3D4-2C2D53127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8" y="395544"/>
            <a:ext cx="1878348" cy="1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3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6AAB6-22EC-44BC-8E1A-5265AFA2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std::map operator[]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34BADE-AE80-4C43-954A-C7631486B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若 </a:t>
            </a:r>
            <a:r>
              <a:rPr lang="en-US" altLang="zh-CN" dirty="0"/>
              <a:t>key</a:t>
            </a:r>
            <a:r>
              <a:rPr lang="zh-CN" altLang="en-US" dirty="0"/>
              <a:t>不存在</a:t>
            </a:r>
            <a:r>
              <a:rPr lang="en-US" altLang="zh-CN" dirty="0"/>
              <a:t>, </a:t>
            </a:r>
            <a:r>
              <a:rPr lang="zh-CN" altLang="en-US" dirty="0"/>
              <a:t>构造该元素后，返回元素的引用</a:t>
            </a:r>
          </a:p>
          <a:p>
            <a:r>
              <a:rPr lang="zh-CN" altLang="en-US" dirty="0"/>
              <a:t>若</a:t>
            </a:r>
            <a:r>
              <a:rPr lang="en-US" altLang="zh-CN" dirty="0"/>
              <a:t> key </a:t>
            </a:r>
            <a:r>
              <a:rPr lang="zh-CN" altLang="en-US" dirty="0"/>
              <a:t>存在</a:t>
            </a:r>
            <a:r>
              <a:rPr lang="en-US" altLang="zh-CN" dirty="0"/>
              <a:t>, </a:t>
            </a:r>
            <a:r>
              <a:rPr lang="zh-CN" altLang="en-US" dirty="0"/>
              <a:t>返回元素的引用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38E844-117F-413E-BDBA-33D4D3ED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13" y="2840850"/>
            <a:ext cx="5400000" cy="838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D82830-DEB3-4144-8233-5E4CA813B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96" y="2840850"/>
            <a:ext cx="3076190" cy="10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DA1AD8-FD9E-4DF9-A3D4-2C2D53127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8" y="395544"/>
            <a:ext cx="1878348" cy="1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898A4-7C3E-40FC-86F6-3C3BBC80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std::array (C++ 11)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5E98F1-C38C-4869-95CF-11C40D466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静态数组</a:t>
            </a:r>
            <a:r>
              <a:rPr lang="en-US" altLang="zh-CN" dirty="0"/>
              <a:t>(</a:t>
            </a:r>
            <a:r>
              <a:rPr lang="zh-CN" altLang="en-US" dirty="0"/>
              <a:t>可随机访问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数组大小编译期确定</a:t>
            </a:r>
            <a:endParaRPr lang="en-US" altLang="zh-CN" dirty="0"/>
          </a:p>
          <a:p>
            <a:r>
              <a:rPr lang="zh-CN" altLang="en-US" dirty="0"/>
              <a:t>大小可为</a:t>
            </a:r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459E2241-03BA-44C4-BD0B-E2111ED9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76" y="230188"/>
            <a:ext cx="2868702" cy="7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19077-30BF-44AE-921E-C3BABC9B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std::map operator[]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2357C6-6A2B-4884-97CC-1649B0A1B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也可以利用这一特性来计数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DD9457-11FC-4B46-A9CE-31826D20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85" y="2652809"/>
            <a:ext cx="3371429" cy="15523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DA1AD8-FD9E-4DF9-A3D4-2C2D53127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8" y="395544"/>
            <a:ext cx="1878348" cy="1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5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26CD77-6277-423E-99D8-C283313C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std::map erase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59AE13-4E15-47DE-91BE-AD7C6625B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38" y="2625103"/>
            <a:ext cx="4209524" cy="2752381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DA1AD8-FD9E-4DF9-A3D4-2C2D53127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8" y="395544"/>
            <a:ext cx="1878348" cy="1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7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D9047-2C8A-46EB-B157-66449F49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 </a:t>
            </a:r>
            <a:r>
              <a:rPr lang="en-US" altLang="zh-CN" dirty="0"/>
              <a:t>(Unordered Container) C++11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5CE6939-ECF1-4BEC-8CF7-C56E8FE58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14" y="3129865"/>
            <a:ext cx="5628571" cy="1742857"/>
          </a:xfrm>
        </p:spPr>
      </p:pic>
    </p:spTree>
    <p:extLst>
      <p:ext uri="{BB962C8B-B14F-4D97-AF65-F5344CB8AC3E}">
        <p14:creationId xmlns:p14="http://schemas.microsoft.com/office/powerpoint/2010/main" val="523620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D8D07-82C9-4B53-BA0E-2615D86B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24BA95-D728-4A96-9027-C6BD6995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C++11 </a:t>
            </a:r>
            <a:r>
              <a:rPr lang="zh-CN" altLang="en-US" dirty="0"/>
              <a:t>之前因为标准库中没有哈希表类的数据结构，所以很多程序库自己实现了诸如 </a:t>
            </a:r>
            <a:r>
              <a:rPr lang="en-US" altLang="zh-CN" dirty="0" err="1"/>
              <a:t>hash_set</a:t>
            </a:r>
            <a:r>
              <a:rPr lang="zh-CN" altLang="en-US" dirty="0"/>
              <a:t>、</a:t>
            </a:r>
            <a:r>
              <a:rPr lang="en-US" altLang="zh-CN" dirty="0" err="1"/>
              <a:t>hash_multiset</a:t>
            </a:r>
            <a:r>
              <a:rPr lang="zh-CN" altLang="en-US" dirty="0"/>
              <a:t>、</a:t>
            </a:r>
            <a:r>
              <a:rPr lang="en-US" altLang="zh-CN" dirty="0" err="1"/>
              <a:t>hash_map</a:t>
            </a:r>
            <a:r>
              <a:rPr lang="zh-CN" altLang="en-US" dirty="0"/>
              <a:t>、</a:t>
            </a:r>
            <a:r>
              <a:rPr lang="en-US" altLang="zh-CN" dirty="0" err="1"/>
              <a:t>hash_multimap</a:t>
            </a:r>
            <a:r>
              <a:rPr lang="zh-CN" altLang="en-US" dirty="0"/>
              <a:t>。</a:t>
            </a:r>
          </a:p>
          <a:p>
            <a:endParaRPr lang="zh-CN" altLang="en-US" dirty="0"/>
          </a:p>
          <a:p>
            <a:r>
              <a:rPr lang="zh-CN" altLang="en-US" dirty="0"/>
              <a:t>为了避免名称冲突，</a:t>
            </a:r>
            <a:r>
              <a:rPr lang="en-US" altLang="zh-CN" dirty="0"/>
              <a:t>C++11 </a:t>
            </a:r>
            <a:r>
              <a:rPr lang="zh-CN" altLang="en-US" dirty="0"/>
              <a:t>标准采用了不一样的名称，使用统一前缀 </a:t>
            </a:r>
            <a:r>
              <a:rPr lang="en-US" altLang="zh-CN" dirty="0"/>
              <a:t>unordered_, </a:t>
            </a:r>
            <a:r>
              <a:rPr lang="zh-CN" altLang="en-US" dirty="0"/>
              <a:t>即</a:t>
            </a:r>
            <a:r>
              <a:rPr lang="en-US" altLang="zh-CN" dirty="0" err="1"/>
              <a:t>unordered_set</a:t>
            </a:r>
            <a:r>
              <a:rPr lang="zh-CN" altLang="en-US" dirty="0"/>
              <a:t>、 </a:t>
            </a:r>
            <a:r>
              <a:rPr lang="en-US" altLang="zh-CN" dirty="0" err="1"/>
              <a:t>unordered_multiset</a:t>
            </a:r>
            <a:r>
              <a:rPr lang="zh-CN" altLang="en-US" dirty="0"/>
              <a:t>、</a:t>
            </a:r>
            <a:r>
              <a:rPr lang="en-US" altLang="zh-CN" dirty="0" err="1"/>
              <a:t>unordered_map</a:t>
            </a:r>
            <a:r>
              <a:rPr lang="zh-CN" altLang="en-US" dirty="0"/>
              <a:t>、</a:t>
            </a:r>
            <a:r>
              <a:rPr lang="en-US" altLang="zh-CN" dirty="0" err="1"/>
              <a:t>unordered_multimap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57" y="114450"/>
            <a:ext cx="1868053" cy="1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6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56DBA-BA78-4F6B-92C4-92233F92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7010B3-B5C2-49DC-BE0C-2ECBAE4A5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底层使用哈希表实现</a:t>
            </a:r>
            <a:endParaRPr lang="en-US" altLang="zh-CN" dirty="0"/>
          </a:p>
          <a:p>
            <a:r>
              <a:rPr lang="zh-CN" altLang="en-US" dirty="0"/>
              <a:t>在桶内链表是单链还是双链</a:t>
            </a:r>
            <a:r>
              <a:rPr lang="en-US" altLang="zh-CN" dirty="0"/>
              <a:t>(</a:t>
            </a:r>
            <a:r>
              <a:rPr lang="zh-CN" altLang="en-US" dirty="0"/>
              <a:t>意味着其迭代器可能不是双向迭代器</a:t>
            </a:r>
            <a:r>
              <a:rPr lang="en-US" altLang="zh-CN" dirty="0"/>
              <a:t>)</a:t>
            </a:r>
            <a:r>
              <a:rPr lang="zh-CN" altLang="en-US" dirty="0"/>
              <a:t>，重新哈希的时机这些都没有指定，根据实现而定。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19" y="3192020"/>
            <a:ext cx="4304762" cy="34857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57" y="114450"/>
            <a:ext cx="1868053" cy="1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8EABB-E098-4B98-A789-567BCDAF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 定制哈希示例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87E6E6D-C956-4165-A9D0-418E3D53D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2190" y="2891770"/>
            <a:ext cx="4247619" cy="221904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57" y="114450"/>
            <a:ext cx="1868053" cy="1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10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E4CAD-E3D8-41C7-8C7C-54EB958A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无序容器特性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BC7A04-F123-40AD-9F04-1A926217D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安插、删除、查找元素大部分是 </a:t>
            </a:r>
            <a:r>
              <a:rPr lang="en-US" altLang="zh-CN" dirty="0"/>
              <a:t>O(1), </a:t>
            </a:r>
            <a:r>
              <a:rPr lang="zh-CN" altLang="en-US" dirty="0"/>
              <a:t>但偶尔发生的重新哈希时间复杂度变为 </a:t>
            </a:r>
            <a:r>
              <a:rPr lang="en-US" altLang="zh-CN" dirty="0"/>
              <a:t>O(n)</a:t>
            </a:r>
          </a:p>
          <a:p>
            <a:endParaRPr lang="en-US" altLang="zh-CN" dirty="0"/>
          </a:p>
          <a:p>
            <a:r>
              <a:rPr lang="zh-CN" altLang="en-US" dirty="0"/>
              <a:t>由于其迭代器只保证至少为前向迭代器，因此不提供包括 </a:t>
            </a:r>
            <a:r>
              <a:rPr lang="en-US" altLang="zh-CN" dirty="0" err="1"/>
              <a:t>rbegin</a:t>
            </a:r>
            <a:r>
              <a:rPr lang="en-US" altLang="zh-CN" dirty="0"/>
              <a:t>()</a:t>
            </a:r>
            <a:r>
              <a:rPr lang="zh-CN" altLang="en-US" dirty="0"/>
              <a:t>、 </a:t>
            </a:r>
            <a:r>
              <a:rPr lang="en-US" altLang="zh-CN" dirty="0"/>
              <a:t>rend() </a:t>
            </a:r>
            <a:r>
              <a:rPr lang="zh-CN" altLang="en-US" dirty="0"/>
              <a:t>以及不能使用要求双向迭代器的的 </a:t>
            </a:r>
            <a:r>
              <a:rPr lang="en-US" altLang="zh-CN" dirty="0"/>
              <a:t>STL </a:t>
            </a:r>
            <a:r>
              <a:rPr lang="zh-CN" altLang="en-US" dirty="0"/>
              <a:t>函数如</a:t>
            </a:r>
            <a:r>
              <a:rPr lang="en-US" altLang="zh-CN" dirty="0"/>
              <a:t> std::sort()</a:t>
            </a:r>
            <a:r>
              <a:rPr lang="zh-CN" altLang="en-US" dirty="0"/>
              <a:t>、</a:t>
            </a:r>
            <a:r>
              <a:rPr lang="en-US" altLang="zh-CN" dirty="0"/>
              <a:t>std::</a:t>
            </a:r>
            <a:r>
              <a:rPr lang="en-US" altLang="zh-CN" dirty="0" err="1"/>
              <a:t>binary_search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zh-CN" altLang="en-US" dirty="0"/>
              <a:t>可以手动强制重新哈希。</a:t>
            </a:r>
          </a:p>
          <a:p>
            <a:endParaRPr lang="zh-CN" altLang="en-US" dirty="0"/>
          </a:p>
          <a:p>
            <a:r>
              <a:rPr lang="zh-CN" altLang="en-US" dirty="0"/>
              <a:t>重新哈希可能发生在以下调用之后</a:t>
            </a:r>
            <a:r>
              <a:rPr lang="en-US" altLang="zh-CN" dirty="0"/>
              <a:t>: insert()</a:t>
            </a:r>
            <a:r>
              <a:rPr lang="zh-CN" altLang="en-US" dirty="0"/>
              <a:t>、</a:t>
            </a:r>
            <a:r>
              <a:rPr lang="en-US" altLang="zh-CN" dirty="0"/>
              <a:t>rehash()</a:t>
            </a:r>
            <a:r>
              <a:rPr lang="zh-CN" altLang="en-US" dirty="0"/>
              <a:t>、</a:t>
            </a:r>
            <a:r>
              <a:rPr lang="en-US" altLang="zh-CN" dirty="0"/>
              <a:t>rehash() </a:t>
            </a:r>
            <a:r>
              <a:rPr lang="zh-CN" altLang="en-US" dirty="0"/>
              <a:t>或 </a:t>
            </a:r>
            <a:r>
              <a:rPr lang="en-US" altLang="zh-CN" dirty="0"/>
              <a:t>clear()</a:t>
            </a:r>
            <a:r>
              <a:rPr lang="zh-CN" altLang="en-US" dirty="0"/>
              <a:t>。</a:t>
            </a:r>
          </a:p>
          <a:p>
            <a:endParaRPr lang="zh-CN" altLang="en-US" dirty="0"/>
          </a:p>
          <a:p>
            <a:r>
              <a:rPr lang="en-US" altLang="zh-CN" dirty="0"/>
              <a:t>erase() </a:t>
            </a:r>
            <a:r>
              <a:rPr lang="zh-CN" altLang="en-US" dirty="0"/>
              <a:t>函数并不会令指向其他元素的指针、引用和迭代器失效。</a:t>
            </a:r>
          </a:p>
          <a:p>
            <a:endParaRPr lang="zh-CN" altLang="en-US" dirty="0"/>
          </a:p>
          <a:p>
            <a:r>
              <a:rPr lang="en-US" altLang="zh-CN" dirty="0"/>
              <a:t>insert() </a:t>
            </a:r>
            <a:r>
              <a:rPr lang="zh-CN" altLang="en-US" dirty="0"/>
              <a:t>和 </a:t>
            </a:r>
            <a:r>
              <a:rPr lang="en-US" altLang="zh-CN" dirty="0"/>
              <a:t>emplace() </a:t>
            </a:r>
            <a:r>
              <a:rPr lang="zh-CN" altLang="en-US" dirty="0"/>
              <a:t>可能令所有迭代器失效。但不会影响引用的有效性。</a:t>
            </a:r>
          </a:p>
          <a:p>
            <a:endParaRPr lang="zh-CN" altLang="en-US" dirty="0"/>
          </a:p>
          <a:p>
            <a:r>
              <a:rPr lang="zh-CN" altLang="en-US" dirty="0"/>
              <a:t>当重新哈希过程发生，元素的引用仍然有效。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57" y="114450"/>
            <a:ext cx="1868053" cy="1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C112C-2A0D-4CBE-B94F-30DE3658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 应用场景 </a:t>
            </a:r>
            <a:r>
              <a:rPr lang="en-US" altLang="zh-CN" dirty="0"/>
              <a:t>LRU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BD5EF-9A3D-433B-B257-5C560701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LRU(Least recently used)</a:t>
            </a:r>
          </a:p>
          <a:p>
            <a:r>
              <a:rPr lang="zh-CN" altLang="en-US" dirty="0"/>
              <a:t>假如缓存中，我们缓存若干最近访问和删除的记录至内存用于快速访问，使得插入记录和读取最近的记录的时间复杂度为 </a:t>
            </a:r>
            <a:r>
              <a:rPr lang="en-US" altLang="zh-CN" dirty="0"/>
              <a:t>O(1)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57" y="114450"/>
            <a:ext cx="1868053" cy="1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9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DD028-2773-4F8F-B29F-D8B7C2D6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无序容器 应用场景 </a:t>
            </a:r>
            <a:r>
              <a:rPr lang="en-US" altLang="zh-CN" dirty="0"/>
              <a:t>LRU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AF6BDC4-0B21-4495-B88B-35AFFF35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设计思路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std::</a:t>
            </a:r>
            <a:r>
              <a:rPr lang="en-US" altLang="zh-CN" dirty="0" err="1"/>
              <a:t>unordered_map</a:t>
            </a:r>
            <a:r>
              <a:rPr lang="en-US" altLang="zh-CN" dirty="0"/>
              <a:t> </a:t>
            </a:r>
            <a:r>
              <a:rPr lang="zh-CN" altLang="en-US" dirty="0"/>
              <a:t>特性</a:t>
            </a:r>
            <a:r>
              <a:rPr lang="en-US" altLang="zh-CN" dirty="0"/>
              <a:t>: </a:t>
            </a:r>
            <a:r>
              <a:rPr lang="zh-CN" altLang="en-US" dirty="0"/>
              <a:t>单向迭代器</a:t>
            </a:r>
            <a:r>
              <a:rPr lang="en-US" altLang="zh-CN" dirty="0"/>
              <a:t>, </a:t>
            </a:r>
            <a:r>
              <a:rPr lang="zh-CN" altLang="en-US" dirty="0"/>
              <a:t>增删元素 </a:t>
            </a:r>
            <a:r>
              <a:rPr lang="en-US" altLang="zh-CN" dirty="0"/>
              <a:t>O(1), </a:t>
            </a:r>
            <a:r>
              <a:rPr lang="zh-CN" altLang="en-US" dirty="0"/>
              <a:t>增删元素后迭代器可能失效</a:t>
            </a:r>
          </a:p>
          <a:p>
            <a:r>
              <a:rPr lang="en-US" altLang="zh-CN" dirty="0"/>
              <a:t>std::list </a:t>
            </a:r>
            <a:r>
              <a:rPr lang="zh-CN" altLang="en-US" dirty="0"/>
              <a:t>特性</a:t>
            </a:r>
            <a:r>
              <a:rPr lang="en-US" altLang="zh-CN" dirty="0"/>
              <a:t>: </a:t>
            </a:r>
            <a:r>
              <a:rPr lang="zh-CN" altLang="en-US" dirty="0"/>
              <a:t>迭代器永不失效，任意位置插入常量时间 </a:t>
            </a:r>
            <a:r>
              <a:rPr lang="en-US" altLang="zh-CN" dirty="0"/>
              <a:t>O(1), </a:t>
            </a:r>
            <a:r>
              <a:rPr lang="zh-CN" altLang="en-US" dirty="0"/>
              <a:t>访问首尾元素 </a:t>
            </a:r>
            <a:r>
              <a:rPr lang="en-US" altLang="zh-CN" dirty="0"/>
              <a:t>O(1)</a:t>
            </a: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9584EF-BE61-4749-92DB-A4E5DF3E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24" y="2833762"/>
            <a:ext cx="4980952" cy="11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FC271C-6C6C-47D0-93BF-52C164401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57" y="114450"/>
            <a:ext cx="1868053" cy="1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5218-4664-404A-99F9-90C3321C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特殊容器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4CD505-7C55-408D-BBFD-18A6E60EB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std::string</a:t>
            </a:r>
          </a:p>
          <a:p>
            <a:r>
              <a:rPr lang="en-US" altLang="zh-CN" dirty="0"/>
              <a:t>std::stack</a:t>
            </a:r>
          </a:p>
          <a:p>
            <a:r>
              <a:rPr lang="en-US" altLang="zh-CN" dirty="0"/>
              <a:t>std::queue</a:t>
            </a:r>
          </a:p>
          <a:p>
            <a:r>
              <a:rPr lang="en-US" altLang="zh-CN" dirty="0"/>
              <a:t>std::</a:t>
            </a:r>
            <a:r>
              <a:rPr lang="en-US" altLang="zh-CN" dirty="0" err="1"/>
              <a:t>priority_queue</a:t>
            </a:r>
            <a:endParaRPr lang="en-US" altLang="zh-CN" dirty="0"/>
          </a:p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8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45AB7-0E06-4B80-928C-CD7A0888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std::array (C++11) </a:t>
            </a:r>
            <a:r>
              <a:rPr lang="zh-CN" altLang="en-US" dirty="0"/>
              <a:t>应用场景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95A7245-C5D2-4C2D-A9FD-1352A422C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04" y="1931661"/>
            <a:ext cx="2171429" cy="157142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17F333-7EEB-44E2-93E5-655B95B6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66" y="1922137"/>
            <a:ext cx="3066667" cy="1590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472386-CDDD-45ED-A90C-79067193B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66" y="1922137"/>
            <a:ext cx="3047619" cy="2104762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459E2241-03BA-44C4-BD0B-E2111ED9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76" y="230188"/>
            <a:ext cx="2868702" cy="7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18D75-527F-4C6F-A027-4FAFE9AE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std::string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42C14-0458-49DD-847A-B593102A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其被定义为</a:t>
            </a:r>
            <a:r>
              <a:rPr lang="en-US" altLang="zh-CN" dirty="0"/>
              <a:t>: std::</a:t>
            </a:r>
            <a:r>
              <a:rPr lang="en-US" altLang="zh-CN" dirty="0" err="1"/>
              <a:t>basic_string</a:t>
            </a:r>
            <a:r>
              <a:rPr lang="en-US" altLang="zh-CN" dirty="0"/>
              <a:t>&lt;char&gt;</a:t>
            </a:r>
          </a:p>
          <a:p>
            <a:endParaRPr lang="en-US" altLang="zh-CN" dirty="0"/>
          </a:p>
          <a:p>
            <a:r>
              <a:rPr lang="zh-CN" altLang="en-US" dirty="0"/>
              <a:t>其中模板入参 </a:t>
            </a:r>
            <a:r>
              <a:rPr lang="en-US" altLang="zh-CN" dirty="0"/>
              <a:t>char </a:t>
            </a:r>
            <a:r>
              <a:rPr lang="zh-CN" altLang="en-US" dirty="0"/>
              <a:t>可以换为 </a:t>
            </a:r>
            <a:r>
              <a:rPr lang="en-US" altLang="zh-CN" dirty="0"/>
              <a:t>unsigned char </a:t>
            </a:r>
            <a:r>
              <a:rPr lang="zh-CN" altLang="en-US" dirty="0"/>
              <a:t>或 </a:t>
            </a:r>
            <a:r>
              <a:rPr lang="en-US" altLang="zh-CN" dirty="0" err="1"/>
              <a:t>wchar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25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2AAE3-9FFD-49F9-878A-44FE3FC9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0A9C9-B226-4715-A4DC-011EC714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后进先出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49D3CE-A002-4E4A-99B1-16DD5F027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22" y="230188"/>
            <a:ext cx="2529321" cy="1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19746-5BAD-45EC-820C-7F6391D5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874988-19CE-41C8-ABC7-79EF8596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std::stack </a:t>
            </a:r>
            <a:r>
              <a:rPr lang="zh-CN" altLang="en-US" dirty="0"/>
              <a:t>定义如下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底层类型默认为 </a:t>
            </a:r>
            <a:r>
              <a:rPr lang="en-US" altLang="zh-CN" dirty="0"/>
              <a:t>std::deque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B7FAC9-4851-4C90-8B70-1907C6896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91" y="2235274"/>
            <a:ext cx="2561905" cy="10190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49D3CE-A002-4E4A-99B1-16DD5F027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9" y="3795765"/>
            <a:ext cx="4457143" cy="24380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49D3CE-A002-4E4A-99B1-16DD5F027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22" y="230188"/>
            <a:ext cx="2529321" cy="1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4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F2700-3FD2-4F1F-A956-F3550F9A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std::stack </a:t>
            </a:r>
            <a:r>
              <a:rPr lang="zh-CN" altLang="en-US" dirty="0"/>
              <a:t>简单实现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49D3CE-A002-4E4A-99B1-16DD5F027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22" y="230188"/>
            <a:ext cx="2529321" cy="138356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5464" y="1825625"/>
            <a:ext cx="27410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7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A9851-1314-4833-8302-012A9BC7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std::queue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6B414-0602-4827-A57D-59F8BA14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单向队列</a:t>
            </a:r>
            <a:r>
              <a:rPr lang="en-US" altLang="zh-CN" dirty="0"/>
              <a:t>, </a:t>
            </a:r>
            <a:r>
              <a:rPr lang="zh-CN" altLang="en-US" dirty="0"/>
              <a:t>先进先出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14319F-5F51-4C88-B87F-3CA5386A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28" y="2509952"/>
            <a:ext cx="5257143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7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EA9AE-ACBE-4A47-B1AA-99713BBB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std::queue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4153B3E0-F8BB-4BE8-8127-9092F580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std::queue </a:t>
            </a:r>
            <a:r>
              <a:rPr lang="zh-CN" altLang="en-US" dirty="0"/>
              <a:t>定义为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底层实现默认为 </a:t>
            </a:r>
            <a:r>
              <a:rPr lang="en-US" altLang="zh-CN" dirty="0"/>
              <a:t>std::deque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262F709-3488-4F35-BBE3-CC69B527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1" y="2284734"/>
            <a:ext cx="2590800" cy="1009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5C3F49-CD5C-4BD1-AD75-5F80FDE1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61" y="3818253"/>
            <a:ext cx="5257143" cy="2533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14319F-5F51-4C88-B87F-3CA5386A7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73" y="179986"/>
            <a:ext cx="3009156" cy="10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98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CD359-C2BD-4DFA-8004-BBF371DB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std::queue </a:t>
            </a:r>
            <a:r>
              <a:rPr lang="zh-CN" altLang="en-US" dirty="0"/>
              <a:t>简单实现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AFE8EEF-447D-4B05-BE47-8C0BCD6F1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0881" y="1825625"/>
            <a:ext cx="2810238" cy="435133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14319F-5F51-4C88-B87F-3CA5386A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73" y="179986"/>
            <a:ext cx="3009156" cy="10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7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0CDAD-183B-491B-AF3B-2E9F0FC7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priority_queue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48C46B-D656-4BEF-A9A2-47CE7F3B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出一个队列，其中的元素按优先级存储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0237A4-3CB5-45FE-841C-8AE07070E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28" y="2514714"/>
            <a:ext cx="5257143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2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10E0C-35A3-4DAB-9305-37883AFA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priority_queue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F6E2A92-4FF6-4829-AB07-6C08EDFA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定义如下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548D3DB0-C0C2-4C14-A72F-A6723261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619" y="3391770"/>
            <a:ext cx="4704762" cy="1219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0237A4-3CB5-45FE-841C-8AE07070E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3" y="207601"/>
            <a:ext cx="2971900" cy="10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073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7DD06-4388-444D-98F7-4FF0A5F2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priority_queue</a:t>
            </a:r>
            <a:r>
              <a:rPr lang="en-US" altLang="zh-CN" dirty="0"/>
              <a:t> </a:t>
            </a:r>
            <a:r>
              <a:rPr lang="zh-CN" altLang="en-US" dirty="0"/>
              <a:t>应用场景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25E323-B125-4830-84F1-84233F6E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求数据流中的中位数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962649-F0A0-4537-8DB2-CFEEE4B0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74" y="2370056"/>
            <a:ext cx="5723809" cy="10285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0237A4-3CB5-45FE-841C-8AE07070E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3" y="207601"/>
            <a:ext cx="2971900" cy="10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8D667-D668-4D4F-A1B8-CD410BE1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24" y="3534627"/>
            <a:ext cx="6380952" cy="933333"/>
          </a:xfrm>
        </p:spPr>
      </p:pic>
    </p:spTree>
    <p:extLst>
      <p:ext uri="{BB962C8B-B14F-4D97-AF65-F5344CB8AC3E}">
        <p14:creationId xmlns:p14="http://schemas.microsoft.com/office/powerpoint/2010/main" val="16317903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EBBC8-F4CA-4363-8855-7B734B92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en-US" altLang="zh-CN" dirty="0"/>
              <a:t> </a:t>
            </a:r>
            <a:r>
              <a:rPr lang="zh-CN" altLang="en-US" dirty="0"/>
              <a:t>位图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25D4E-8B4E-4200-BA4B-B3EBE760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en-US" altLang="zh-CN" dirty="0"/>
              <a:t> </a:t>
            </a:r>
            <a:r>
              <a:rPr lang="zh-CN" altLang="en-US" dirty="0"/>
              <a:t>内含一个元素值为 </a:t>
            </a:r>
            <a:r>
              <a:rPr lang="en-US" altLang="zh-CN" dirty="0"/>
              <a:t>bit </a:t>
            </a:r>
            <a:r>
              <a:rPr lang="zh-CN" altLang="en-US" dirty="0"/>
              <a:t>或 </a:t>
            </a:r>
            <a:r>
              <a:rPr lang="en-US" altLang="zh-CN" dirty="0"/>
              <a:t>bool </a:t>
            </a:r>
            <a:r>
              <a:rPr lang="zh-CN" altLang="en-US" dirty="0"/>
              <a:t>值且大小固定的 </a:t>
            </a:r>
            <a:r>
              <a:rPr lang="en-US" altLang="zh-CN" dirty="0"/>
              <a:t>array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当你需要管理各式 </a:t>
            </a:r>
            <a:r>
              <a:rPr lang="en-US" altLang="zh-CN" dirty="0"/>
              <a:t>flag, </a:t>
            </a:r>
            <a:r>
              <a:rPr lang="zh-CN" altLang="en-US" dirty="0"/>
              <a:t>并以 </a:t>
            </a:r>
            <a:r>
              <a:rPr lang="en-US" altLang="zh-CN" dirty="0"/>
              <a:t>flag </a:t>
            </a:r>
            <a:r>
              <a:rPr lang="zh-CN" altLang="en-US" dirty="0"/>
              <a:t>的任意组合来表现变量时</a:t>
            </a:r>
            <a:r>
              <a:rPr lang="en-US" altLang="zh-CN" dirty="0"/>
              <a:t>, </a:t>
            </a:r>
            <a:r>
              <a:rPr lang="zh-CN" altLang="en-US" dirty="0"/>
              <a:t>就可运用 </a:t>
            </a:r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9844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505C9B-DB1C-4197-9694-21AA27B3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en-US" altLang="zh-CN" dirty="0"/>
              <a:t> </a:t>
            </a:r>
            <a:r>
              <a:rPr lang="zh-CN" altLang="en-US" dirty="0"/>
              <a:t>与 </a:t>
            </a:r>
            <a:r>
              <a:rPr lang="en-US" altLang="zh-CN" dirty="0"/>
              <a:t>std::vector&lt;bool&gt;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B34F1-E352-4904-A381-3D5B24E5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可容纳任意个数的标志位</a:t>
            </a:r>
            <a:r>
              <a:rPr lang="en-US" altLang="zh-CN" dirty="0"/>
              <a:t>(</a:t>
            </a:r>
            <a:r>
              <a:rPr lang="zh-CN" altLang="en-US" dirty="0"/>
              <a:t>编译期确定数量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en-US" altLang="zh-CN" dirty="0"/>
              <a:t> </a:t>
            </a:r>
            <a:r>
              <a:rPr lang="zh-CN" altLang="en-US" dirty="0"/>
              <a:t>编译期确定大小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std::vector&lt;bool&gt; </a:t>
            </a:r>
            <a:r>
              <a:rPr lang="zh-CN" altLang="en-US" dirty="0"/>
              <a:t>可动态增长。</a:t>
            </a:r>
          </a:p>
        </p:txBody>
      </p:sp>
    </p:spTree>
    <p:extLst>
      <p:ext uri="{BB962C8B-B14F-4D97-AF65-F5344CB8AC3E}">
        <p14:creationId xmlns:p14="http://schemas.microsoft.com/office/powerpoint/2010/main" val="19497948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599E8-E818-4702-869C-FB341332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en-US" altLang="zh-CN" dirty="0"/>
              <a:t> </a:t>
            </a:r>
            <a:r>
              <a:rPr lang="zh-CN" altLang="en-US" dirty="0"/>
              <a:t>应用场景 桶式排序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BC8B45-03E7-4FFD-B289-09D0FD59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 </a:t>
            </a:r>
            <a:r>
              <a:rPr lang="en-US" altLang="zh-CN" dirty="0"/>
              <a:t>1000 </a:t>
            </a:r>
            <a:r>
              <a:rPr lang="zh-CN" altLang="en-US" dirty="0"/>
              <a:t>个数字排序</a:t>
            </a:r>
            <a:r>
              <a:rPr lang="en-US" altLang="zh-CN" dirty="0"/>
              <a:t>, </a:t>
            </a:r>
            <a:r>
              <a:rPr lang="zh-CN" altLang="en-US" dirty="0"/>
              <a:t>数字范围 </a:t>
            </a:r>
            <a:r>
              <a:rPr lang="en-US" altLang="zh-CN" dirty="0"/>
              <a:t>[0, 99]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FB0A8C-A767-4D37-B750-F61A0D3A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24" y="2570203"/>
            <a:ext cx="3780952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10D82-01B4-4FEB-A983-0C163C7E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</a:t>
            </a:r>
            <a:r>
              <a:rPr lang="en-US" altLang="zh-CN" dirty="0" err="1"/>
              <a:t>bitset</a:t>
            </a:r>
            <a:r>
              <a:rPr lang="en-US" altLang="zh-CN" dirty="0"/>
              <a:t> </a:t>
            </a:r>
            <a:r>
              <a:rPr lang="zh-CN" altLang="en-US" dirty="0"/>
              <a:t>应用场景 汉明距离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B639C-49D0-4F1D-8AFA-584607C5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两个整数之间的 汉明距离 指的是这两个数字对应二进制位不同的位置的数目。多用于数据传输中的差错控制。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DFA888-CAD8-4516-B538-A2B02A35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381" y="3036338"/>
            <a:ext cx="2895238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C3FD4-6F1F-4ED8-8360-3281D971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迭代器简介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F6698F9-DD2A-4CC0-87C5-B44257FFE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614018"/>
            <a:ext cx="2619375" cy="3781425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62CAA7-C71F-40EB-B43D-B666DE4A0AB4}"/>
              </a:ext>
            </a:extLst>
          </p:cNvPr>
          <p:cNvSpPr txBox="1"/>
          <p:nvPr/>
        </p:nvSpPr>
        <p:spPr>
          <a:xfrm>
            <a:off x="838199" y="1690688"/>
            <a:ext cx="10281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迭代器是一种</a:t>
            </a:r>
            <a:r>
              <a:rPr lang="en-US" altLang="zh-CN" dirty="0"/>
              <a:t>“</a:t>
            </a:r>
            <a:r>
              <a:rPr lang="zh-CN" altLang="en-US" dirty="0"/>
              <a:t>能够迭代某序列内所有元素</a:t>
            </a:r>
            <a:r>
              <a:rPr lang="en-US" altLang="zh-CN" dirty="0"/>
              <a:t>”</a:t>
            </a:r>
            <a:r>
              <a:rPr lang="zh-CN" altLang="en-US" dirty="0"/>
              <a:t>的对象，可通过改变自寻常指针的一致性接口来完成工作。</a:t>
            </a:r>
            <a:endParaRPr lang="en-US" altLang="zh-CN" dirty="0"/>
          </a:p>
          <a:p>
            <a:r>
              <a:rPr lang="zh-CN" altLang="en-US" dirty="0"/>
              <a:t>迭代器奉行一个纯抽象概念：任何东西，只要行为类似迭代器，就是一种迭代器。</a:t>
            </a:r>
            <a:endParaRPr lang="en-US" altLang="zh-CN" dirty="0"/>
          </a:p>
          <a:p>
            <a:r>
              <a:rPr lang="zh-CN" altLang="en-US" dirty="0"/>
              <a:t>然而不同的迭代器具有不同的行进能力。</a:t>
            </a:r>
          </a:p>
        </p:txBody>
      </p:sp>
    </p:spTree>
    <p:extLst>
      <p:ext uri="{BB962C8B-B14F-4D97-AF65-F5344CB8AC3E}">
        <p14:creationId xmlns:p14="http://schemas.microsoft.com/office/powerpoint/2010/main" val="24360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93EDA-7DD5-413B-BB12-1FF5DDEA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迭代器简介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060E57-F615-4AAB-83D9-22E92696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前向迭代器 </a:t>
            </a:r>
            <a:r>
              <a:rPr lang="en-US" altLang="zh-CN" dirty="0"/>
              <a:t>it++</a:t>
            </a:r>
          </a:p>
          <a:p>
            <a:r>
              <a:rPr lang="zh-CN" altLang="en-US" dirty="0"/>
              <a:t>双向迭代器 </a:t>
            </a:r>
            <a:r>
              <a:rPr lang="en-US" altLang="zh-CN" dirty="0"/>
              <a:t>it++ </a:t>
            </a:r>
            <a:r>
              <a:rPr lang="zh-CN" altLang="en-US" dirty="0"/>
              <a:t>和 </a:t>
            </a:r>
            <a:r>
              <a:rPr lang="en-US" altLang="zh-CN" dirty="0"/>
              <a:t>it—</a:t>
            </a:r>
          </a:p>
          <a:p>
            <a:r>
              <a:rPr lang="zh-CN" altLang="en-US" dirty="0"/>
              <a:t>随机访问迭代器 </a:t>
            </a:r>
            <a:r>
              <a:rPr lang="en-US" altLang="zh-CN" dirty="0"/>
              <a:t>it + n</a:t>
            </a:r>
            <a:r>
              <a:rPr lang="zh-CN" altLang="en-US" dirty="0"/>
              <a:t>、</a:t>
            </a:r>
            <a:r>
              <a:rPr lang="en-US" altLang="zh-CN" dirty="0"/>
              <a:t>it++ </a:t>
            </a:r>
            <a:r>
              <a:rPr lang="zh-CN" altLang="en-US" dirty="0"/>
              <a:t>和 </a:t>
            </a:r>
            <a:r>
              <a:rPr lang="en-US" altLang="zh-CN" dirty="0"/>
              <a:t>it--</a:t>
            </a:r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AF6698F9-DD2A-4CC0-87C5-B44257FFE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27" y="157421"/>
            <a:ext cx="1696659" cy="24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79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0B1339-15F9-4E4B-9392-EE812916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迭代器小应用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2469CA-1A5D-441A-BC10-1616EF6C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判断字符串是否为回文。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B9F39B-1392-4ABF-9421-7B777FF9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8" y="2267095"/>
            <a:ext cx="5771429" cy="1161905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AF6698F9-DD2A-4CC0-87C5-B44257FFE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27" y="157421"/>
            <a:ext cx="1696659" cy="24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86E72-EA52-4315-920B-FDE6710E4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552F9A-7887-4113-A8FE-A9B5F6403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964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F2AD4F-F8CB-429B-ABC9-C5381835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zh-CN" altLang="en-US" dirty="0"/>
              <a:t>迭代器示意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A8B03F1-6682-476F-ADD3-285089ACF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2139156"/>
            <a:ext cx="4010025" cy="3724275"/>
          </a:xfr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106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07136-3A50-470A-A39C-995FFE9C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std::vector </a:t>
            </a:r>
            <a:r>
              <a:rPr lang="zh-CN" altLang="en-US" dirty="0"/>
              <a:t>反向迭代器</a:t>
            </a:r>
            <a:r>
              <a:rPr lang="en-US" altLang="zh-CN" dirty="0"/>
              <a:t>(C++11)</a:t>
            </a:r>
            <a:r>
              <a:rPr lang="zh-CN" altLang="en-US" dirty="0"/>
              <a:t>示意</a:t>
            </a:r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BEF15193-7A63-4BF0-8C33-2F9C4E6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83" y="365125"/>
            <a:ext cx="2309004" cy="33773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2043906"/>
            <a:ext cx="4010025" cy="3914775"/>
          </a:xfrm>
        </p:spPr>
      </p:pic>
    </p:spTree>
    <p:extLst>
      <p:ext uri="{BB962C8B-B14F-4D97-AF65-F5344CB8AC3E}">
        <p14:creationId xmlns:p14="http://schemas.microsoft.com/office/powerpoint/2010/main" val="181196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2622</Words>
  <Application>Microsoft Office PowerPoint</Application>
  <PresentationFormat>宽屏</PresentationFormat>
  <Paragraphs>234</Paragraphs>
  <Slides>77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81" baseType="lpstr">
      <vt:lpstr>等线</vt:lpstr>
      <vt:lpstr>等线 Light</vt:lpstr>
      <vt:lpstr>Arial</vt:lpstr>
      <vt:lpstr>Office 主题​​</vt:lpstr>
      <vt:lpstr>C++容器特性与使用场景</vt:lpstr>
      <vt:lpstr>容器共性</vt:lpstr>
      <vt:lpstr>容器类别</vt:lpstr>
      <vt:lpstr>std::array (C++ 11)</vt:lpstr>
      <vt:lpstr>std::array (C++ 11)</vt:lpstr>
      <vt:lpstr>std::array (C++11) 应用场景</vt:lpstr>
      <vt:lpstr>std::vector</vt:lpstr>
      <vt:lpstr>std::vector 迭代器示意</vt:lpstr>
      <vt:lpstr>std::vector 反向迭代器(C++11)示意</vt:lpstr>
      <vt:lpstr>std::vector  size() 与 capacity()</vt:lpstr>
      <vt:lpstr>std::vector resize()</vt:lpstr>
      <vt:lpstr>std::vector resize()</vt:lpstr>
      <vt:lpstr>std::vector reserve()</vt:lpstr>
      <vt:lpstr>std::vector reserve()</vt:lpstr>
      <vt:lpstr>std::vector shrink_to_fit() (C++11)</vt:lpstr>
      <vt:lpstr>std::vector shrink_to_fit() (C++11)</vt:lpstr>
      <vt:lpstr>std::vector push_back() 与 push_front()</vt:lpstr>
      <vt:lpstr>std::vector push_back() 与 push_front()</vt:lpstr>
      <vt:lpstr>std::vector insert()</vt:lpstr>
      <vt:lpstr>std::vector erase()</vt:lpstr>
      <vt:lpstr>std::vector erase()</vt:lpstr>
      <vt:lpstr>std::vector data()</vt:lpstr>
      <vt:lpstr>std::vector data()</vt:lpstr>
      <vt:lpstr>std::vector&lt;bool&gt;</vt:lpstr>
      <vt:lpstr>std::vector 特性</vt:lpstr>
      <vt:lpstr>std::deque</vt:lpstr>
      <vt:lpstr> std::deque 与 std::vector 比较</vt:lpstr>
      <vt:lpstr>std::deque 与 std::vector 比较</vt:lpstr>
      <vt:lpstr>std::deque 使用场景</vt:lpstr>
      <vt:lpstr>std::list</vt:lpstr>
      <vt:lpstr>std::list insert()</vt:lpstr>
      <vt:lpstr>std::list splice()</vt:lpstr>
      <vt:lpstr>std::list 特性</vt:lpstr>
      <vt:lpstr>std::list 代码示例</vt:lpstr>
      <vt:lpstr>std::list 代码示例</vt:lpstr>
      <vt:lpstr>std::list 代码示例</vt:lpstr>
      <vt:lpstr>std::forward_list (C++11)</vt:lpstr>
      <vt:lpstr>std::forward_list 与 std::list 比较</vt:lpstr>
      <vt:lpstr>std::forward_list insert_begin()</vt:lpstr>
      <vt:lpstr> std::set 和 std::multiset</vt:lpstr>
      <vt:lpstr>std::set 和 std::multiset</vt:lpstr>
      <vt:lpstr>std::set 和 std::multiset 排序准则</vt:lpstr>
      <vt:lpstr>std::set 和 std::multiset 排序准则要求</vt:lpstr>
      <vt:lpstr>std::set 和 std::multiset 严格弱序示例</vt:lpstr>
      <vt:lpstr>std::set 和 std::multiset 特性</vt:lpstr>
      <vt:lpstr>std::map 和 std::multimap</vt:lpstr>
      <vt:lpstr>std::map 和 std::multimap</vt:lpstr>
      <vt:lpstr>std::map 和 std::multimap</vt:lpstr>
      <vt:lpstr>std::map operator[]</vt:lpstr>
      <vt:lpstr>std::map operator[]</vt:lpstr>
      <vt:lpstr>std::map erase</vt:lpstr>
      <vt:lpstr>无序容器 (Unordered Container) C++11</vt:lpstr>
      <vt:lpstr>无序容器</vt:lpstr>
      <vt:lpstr>无序容器</vt:lpstr>
      <vt:lpstr>无序容器 定制哈希示例</vt:lpstr>
      <vt:lpstr>无序容器特性</vt:lpstr>
      <vt:lpstr>无序容器 应用场景 LRU</vt:lpstr>
      <vt:lpstr>无序容器 应用场景 LRU</vt:lpstr>
      <vt:lpstr>特殊容器</vt:lpstr>
      <vt:lpstr>std::string</vt:lpstr>
      <vt:lpstr>std::stack</vt:lpstr>
      <vt:lpstr>std::stack</vt:lpstr>
      <vt:lpstr>std::stack 简单实现</vt:lpstr>
      <vt:lpstr>std::queue</vt:lpstr>
      <vt:lpstr>std::queue</vt:lpstr>
      <vt:lpstr>std::queue 简单实现</vt:lpstr>
      <vt:lpstr>std::priority_queue</vt:lpstr>
      <vt:lpstr>std::priority_queue </vt:lpstr>
      <vt:lpstr>std::priority_queue 应用场景</vt:lpstr>
      <vt:lpstr>std::bitset 位图</vt:lpstr>
      <vt:lpstr>std::bitset 与 std::vector&lt;bool&gt;</vt:lpstr>
      <vt:lpstr>std::bitset 应用场景 桶式排序</vt:lpstr>
      <vt:lpstr>std::bitset 应用场景 汉明距离</vt:lpstr>
      <vt:lpstr>迭代器简介</vt:lpstr>
      <vt:lpstr>迭代器简介</vt:lpstr>
      <vt:lpstr>迭代器小应用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C++容器特性与使用场景</dc:title>
  <dc:creator>李 建聪</dc:creator>
  <cp:lastModifiedBy>李 建聪</cp:lastModifiedBy>
  <cp:revision>38</cp:revision>
  <dcterms:created xsi:type="dcterms:W3CDTF">2022-06-12T08:28:32Z</dcterms:created>
  <dcterms:modified xsi:type="dcterms:W3CDTF">2022-06-17T07:50:26Z</dcterms:modified>
</cp:coreProperties>
</file>